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orient="horz" pos="288">
          <p15:clr>
            <a:srgbClr val="A4A3A4"/>
          </p15:clr>
        </p15:guide>
        <p15:guide id="3" orient="horz" pos="19656" userDrawn="1">
          <p15:clr>
            <a:srgbClr val="A4A3A4"/>
          </p15:clr>
        </p15:guide>
        <p15:guide id="4" orient="horz">
          <p15:clr>
            <a:srgbClr val="A4A3A4"/>
          </p15:clr>
        </p15:guide>
        <p15:guide id="5" pos="744" userDrawn="1">
          <p15:clr>
            <a:srgbClr val="A4A3A4"/>
          </p15:clr>
        </p15:guide>
        <p15:guide id="6" pos="270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45A"/>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718" autoAdjust="0"/>
  </p:normalViewPr>
  <p:slideViewPr>
    <p:cSldViewPr snapToGrid="0" snapToObjects="1" showGuides="1">
      <p:cViewPr>
        <p:scale>
          <a:sx n="20" d="100"/>
          <a:sy n="20" d="100"/>
        </p:scale>
        <p:origin x="2712" y="672"/>
      </p:cViewPr>
      <p:guideLst>
        <p:guide orient="horz" pos="2976"/>
        <p:guide orient="horz" pos="288"/>
        <p:guide orient="horz" pos="19656"/>
        <p:guide orient="horz"/>
        <p:guide pos="744"/>
        <p:guide pos="2700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3/28/23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2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68" name="Text Placeholder 3">
            <a:extLst>
              <a:ext uri="{FF2B5EF4-FFF2-40B4-BE49-F238E27FC236}">
                <a16:creationId xmlns:a16="http://schemas.microsoft.com/office/drawing/2014/main" id="{DB9999D9-B032-DE43-B280-10F7DE4240AE}"/>
              </a:ext>
            </a:extLst>
          </p:cNvPr>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9" name="Text Placeholder 5">
            <a:extLst>
              <a:ext uri="{FF2B5EF4-FFF2-40B4-BE49-F238E27FC236}">
                <a16:creationId xmlns:a16="http://schemas.microsoft.com/office/drawing/2014/main" id="{994A3D29-FC6C-EE4B-9ABE-E27DC2BD9EF6}"/>
              </a:ext>
            </a:extLst>
          </p:cNvPr>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70" name="Text Placeholder 5">
            <a:extLst>
              <a:ext uri="{FF2B5EF4-FFF2-40B4-BE49-F238E27FC236}">
                <a16:creationId xmlns:a16="http://schemas.microsoft.com/office/drawing/2014/main" id="{C65F0DEA-8BC8-144D-86B3-7990A2E4004F}"/>
              </a:ext>
            </a:extLst>
          </p:cNvPr>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71" name="Text Placeholder 3">
            <a:extLst>
              <a:ext uri="{FF2B5EF4-FFF2-40B4-BE49-F238E27FC236}">
                <a16:creationId xmlns:a16="http://schemas.microsoft.com/office/drawing/2014/main" id="{1BAC3C61-4427-734A-B001-E64F967B25F9}"/>
              </a:ext>
            </a:extLst>
          </p:cNvPr>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2" name="Text Placeholder 5">
            <a:extLst>
              <a:ext uri="{FF2B5EF4-FFF2-40B4-BE49-F238E27FC236}">
                <a16:creationId xmlns:a16="http://schemas.microsoft.com/office/drawing/2014/main" id="{0D89AF1C-2149-914E-939B-BC1D31AB8886}"/>
              </a:ext>
            </a:extLst>
          </p:cNvPr>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73" name="Text Placeholder 3">
            <a:extLst>
              <a:ext uri="{FF2B5EF4-FFF2-40B4-BE49-F238E27FC236}">
                <a16:creationId xmlns:a16="http://schemas.microsoft.com/office/drawing/2014/main" id="{B5C2A6A1-4D50-144B-B660-E3B3A1643D2A}"/>
              </a:ext>
            </a:extLst>
          </p:cNvPr>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4" name="Text Placeholder 5">
            <a:extLst>
              <a:ext uri="{FF2B5EF4-FFF2-40B4-BE49-F238E27FC236}">
                <a16:creationId xmlns:a16="http://schemas.microsoft.com/office/drawing/2014/main" id="{1C34E6F0-82AA-D444-B7AF-5A1C80FFB726}"/>
              </a:ext>
            </a:extLst>
          </p:cNvPr>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75" name="Text Placeholder 5">
            <a:extLst>
              <a:ext uri="{FF2B5EF4-FFF2-40B4-BE49-F238E27FC236}">
                <a16:creationId xmlns:a16="http://schemas.microsoft.com/office/drawing/2014/main" id="{BC84A125-71A3-DA49-B2C2-2357C57BB744}"/>
              </a:ext>
            </a:extLst>
          </p:cNvPr>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76" name="Text Placeholder 3">
            <a:extLst>
              <a:ext uri="{FF2B5EF4-FFF2-40B4-BE49-F238E27FC236}">
                <a16:creationId xmlns:a16="http://schemas.microsoft.com/office/drawing/2014/main" id="{57A858F6-F615-844B-891A-B3F9BC20DF06}"/>
              </a:ext>
            </a:extLst>
          </p:cNvPr>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0" name="Text Placeholder 5">
            <a:extLst>
              <a:ext uri="{FF2B5EF4-FFF2-40B4-BE49-F238E27FC236}">
                <a16:creationId xmlns:a16="http://schemas.microsoft.com/office/drawing/2014/main" id="{AD1F9F7A-B02D-A44F-BC2C-F04BD0DF641D}"/>
              </a:ext>
            </a:extLst>
          </p:cNvPr>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81" name="Text Placeholder 3">
            <a:extLst>
              <a:ext uri="{FF2B5EF4-FFF2-40B4-BE49-F238E27FC236}">
                <a16:creationId xmlns:a16="http://schemas.microsoft.com/office/drawing/2014/main" id="{1DC6238A-456D-D042-86DC-A4EFC7437FE9}"/>
              </a:ext>
            </a:extLst>
          </p:cNvPr>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2" name="Text Placeholder 5">
            <a:extLst>
              <a:ext uri="{FF2B5EF4-FFF2-40B4-BE49-F238E27FC236}">
                <a16:creationId xmlns:a16="http://schemas.microsoft.com/office/drawing/2014/main" id="{CA5DA6C8-3282-EB48-9A7F-09D4C1F189FD}"/>
              </a:ext>
            </a:extLst>
          </p:cNvPr>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83" name="Text Placeholder 3">
            <a:extLst>
              <a:ext uri="{FF2B5EF4-FFF2-40B4-BE49-F238E27FC236}">
                <a16:creationId xmlns:a16="http://schemas.microsoft.com/office/drawing/2014/main" id="{F825EF5F-3C91-8A4E-A34D-607F96067AFA}"/>
              </a:ext>
            </a:extLst>
          </p:cNvPr>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4" name="Text Placeholder 3">
            <a:extLst>
              <a:ext uri="{FF2B5EF4-FFF2-40B4-BE49-F238E27FC236}">
                <a16:creationId xmlns:a16="http://schemas.microsoft.com/office/drawing/2014/main" id="{7AC7A3C2-6531-4C48-BD62-4A78A9645126}"/>
              </a:ext>
            </a:extLst>
          </p:cNvPr>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5" name="Text Placeholder 76">
            <a:extLst>
              <a:ext uri="{FF2B5EF4-FFF2-40B4-BE49-F238E27FC236}">
                <a16:creationId xmlns:a16="http://schemas.microsoft.com/office/drawing/2014/main" id="{DD976D66-55E1-F948-8D24-0A598972B7A5}"/>
              </a:ext>
            </a:extLst>
          </p:cNvPr>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6" name="Text Placeholder 76">
            <a:extLst>
              <a:ext uri="{FF2B5EF4-FFF2-40B4-BE49-F238E27FC236}">
                <a16:creationId xmlns:a16="http://schemas.microsoft.com/office/drawing/2014/main" id="{2C2C6634-C788-A24C-8B1A-6EA0542E53B4}"/>
              </a:ext>
            </a:extLst>
          </p:cNvPr>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7" name="Text Placeholder 76">
            <a:extLst>
              <a:ext uri="{FF2B5EF4-FFF2-40B4-BE49-F238E27FC236}">
                <a16:creationId xmlns:a16="http://schemas.microsoft.com/office/drawing/2014/main" id="{0AAD872F-A38B-B049-9E5A-B1F7AD2DF912}"/>
              </a:ext>
            </a:extLst>
          </p:cNvPr>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B8960428-AECF-6B4B-B332-48160A87CED3}"/>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09FD8DB9-A9C7-874D-87B2-9285AECC9E3B}"/>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DB092838-408F-4440-B2D2-A65569FD0EE5}"/>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10" name="Text Box 14"/>
          <p:cNvSpPr txBox="1">
            <a:spLocks noChangeArrowheads="1"/>
          </p:cNvSpPr>
          <p:nvPr/>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3">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946E5B6B-C0EB-774F-84E6-DB70C1B05BBB}"/>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Rectangle 36">
            <a:extLst>
              <a:ext uri="{FF2B5EF4-FFF2-40B4-BE49-F238E27FC236}">
                <a16:creationId xmlns:a16="http://schemas.microsoft.com/office/drawing/2014/main" id="{630A12C4-97F8-4F40-B1A5-92179D7A776E}"/>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5" name="Rounded Rectangle 4">
            <a:extLst>
              <a:ext uri="{FF2B5EF4-FFF2-40B4-BE49-F238E27FC236}">
                <a16:creationId xmlns:a16="http://schemas.microsoft.com/office/drawing/2014/main" id="{F0E3A844-C1E6-A44D-8098-DA3E856EA7D8}"/>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6" name="Text Box 14">
            <a:extLst>
              <a:ext uri="{FF2B5EF4-FFF2-40B4-BE49-F238E27FC236}">
                <a16:creationId xmlns:a16="http://schemas.microsoft.com/office/drawing/2014/main" id="{D39F7EEB-85E1-AB4C-AFD9-37B035A830F0}"/>
              </a:ext>
            </a:extLst>
          </p:cNvPr>
          <p:cNvSpPr txBox="1">
            <a:spLocks noChangeArrowheads="1"/>
          </p:cNvSpPr>
          <p:nvPr userDrawn="1"/>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s://www.ncbi.nlm.nih.gov/pmc/articles/PMC6909825/bin/fnins-13-01310-g001.jpg" TargetMode="External"/><Relationship Id="rId13" Type="http://schemas.openxmlformats.org/officeDocument/2006/relationships/image" Target="https://media.springernature.com/lw685/springer-static/image/art%3A10.1038%2Fs12276-020-00513-7/MediaObjects/12276_2020_513_Fig1_HTML.png" TargetMode="External"/><Relationship Id="rId18" Type="http://schemas.openxmlformats.org/officeDocument/2006/relationships/image" Target="../media/image11.jpeg"/><Relationship Id="rId3" Type="http://schemas.openxmlformats.org/officeDocument/2006/relationships/hyperlink" Target="https://doi.org/10.1016/S1474-4422(17)30401-5" TargetMode="External"/><Relationship Id="rId7" Type="http://schemas.openxmlformats.org/officeDocument/2006/relationships/image" Target="../media/image2.jpeg"/><Relationship Id="rId12" Type="http://schemas.openxmlformats.org/officeDocument/2006/relationships/image" Target="../media/image6.png"/><Relationship Id="rId17" Type="http://schemas.openxmlformats.org/officeDocument/2006/relationships/image" Target="../media/image10.jpeg"/><Relationship Id="rId2" Type="http://schemas.openxmlformats.org/officeDocument/2006/relationships/hyperlink" Target="https://doi.org/10.1242/jcs.038950" TargetMode="Externa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5.jpeg"/><Relationship Id="rId5" Type="http://schemas.openxmlformats.org/officeDocument/2006/relationships/hyperlink" Target="https://doi.org/10.1073/pnas.1318835110" TargetMode="External"/><Relationship Id="rId1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hyperlink" Target="https://doi.org/10.1093/hmg/ddz162" TargetMode="External"/><Relationship Id="rId9" Type="http://schemas.openxmlformats.org/officeDocument/2006/relationships/image" Target="../media/image3.png"/><Relationship Id="rId1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530E01-B262-B047-951C-9A1F3925E675}"/>
              </a:ext>
            </a:extLst>
          </p:cNvPr>
          <p:cNvSpPr>
            <a:spLocks noGrp="1"/>
          </p:cNvSpPr>
          <p:nvPr>
            <p:ph type="body" sz="quarter" idx="10"/>
          </p:nvPr>
        </p:nvSpPr>
        <p:spPr>
          <a:xfrm>
            <a:off x="1204542" y="5544990"/>
            <a:ext cx="10056813" cy="8802387"/>
          </a:xfrm>
        </p:spPr>
        <p:txBody>
          <a:bodyPr/>
          <a:lstStyle/>
          <a:p>
            <a:pPr algn="l"/>
            <a:r>
              <a:rPr lang="en-CA" sz="3200" b="0" i="0" dirty="0">
                <a:effectLst/>
                <a:latin typeface="Helvetica Neue" panose="02000503000000020004" pitchFamily="2" charset="0"/>
                <a:ea typeface="Helvetica Neue" panose="02000503000000020004" pitchFamily="2" charset="0"/>
                <a:cs typeface="Helvetica Neue" panose="02000503000000020004" pitchFamily="2" charset="0"/>
              </a:rPr>
              <a:t>Biomolecular condensates are dynamic, liquid-like assemblies formed by the reversible, multivalent interactions between two or more types of molecules, typically proteins or nucleic acids. These condensates can form spontaneously, driven by a balance of attractive and repulsive forces between molecules, and can be highly dynamic, changing in size, composition, and shape over time. Biomolecular condensates are increasingly recognized as important regulators of a variety of cellular processes, including gene expression, signaling, and membrane trafficking. They are thought to function by locally concentrating and organizing molecules, creating microenvironments that promote specific biochemical reactions or signal transduction events.</a:t>
            </a:r>
          </a:p>
          <a:p>
            <a:endParaRPr lang="en-US" dirty="0"/>
          </a:p>
        </p:txBody>
      </p:sp>
      <p:sp>
        <p:nvSpPr>
          <p:cNvPr id="3" name="Text Placeholder 2">
            <a:extLst>
              <a:ext uri="{FF2B5EF4-FFF2-40B4-BE49-F238E27FC236}">
                <a16:creationId xmlns:a16="http://schemas.microsoft.com/office/drawing/2014/main" id="{5670D40C-5BD0-FC47-BDCE-BDE48A160F35}"/>
              </a:ext>
            </a:extLst>
          </p:cNvPr>
          <p:cNvSpPr>
            <a:spLocks noGrp="1"/>
          </p:cNvSpPr>
          <p:nvPr>
            <p:ph type="body" sz="quarter" idx="11"/>
          </p:nvPr>
        </p:nvSpPr>
        <p:spPr>
          <a:xfrm>
            <a:off x="338617" y="4602019"/>
            <a:ext cx="12188729" cy="923322"/>
          </a:xfrm>
        </p:spPr>
        <p:txBody>
          <a:bodyPr/>
          <a:lstStyle/>
          <a:p>
            <a:r>
              <a:rPr lang="en-US" sz="4800" dirty="0">
                <a:latin typeface="Helvetica Neue" panose="02000503000000020004" pitchFamily="2" charset="0"/>
                <a:ea typeface="Helvetica Neue" panose="02000503000000020004" pitchFamily="2" charset="0"/>
                <a:cs typeface="Helvetica Neue" panose="02000503000000020004" pitchFamily="2" charset="0"/>
              </a:rPr>
              <a:t>What are Biomolecular Condensates</a:t>
            </a:r>
          </a:p>
        </p:txBody>
      </p:sp>
      <p:sp>
        <p:nvSpPr>
          <p:cNvPr id="4" name="Text Placeholder 3">
            <a:extLst>
              <a:ext uri="{FF2B5EF4-FFF2-40B4-BE49-F238E27FC236}">
                <a16:creationId xmlns:a16="http://schemas.microsoft.com/office/drawing/2014/main" id="{9EE92D83-3B0F-8142-BF87-BE89F4B3C124}"/>
              </a:ext>
            </a:extLst>
          </p:cNvPr>
          <p:cNvSpPr>
            <a:spLocks noGrp="1"/>
          </p:cNvSpPr>
          <p:nvPr>
            <p:ph type="body" sz="quarter" idx="20"/>
          </p:nvPr>
        </p:nvSpPr>
        <p:spPr>
          <a:xfrm>
            <a:off x="839772" y="19328582"/>
            <a:ext cx="10050462" cy="861766"/>
          </a:xfrm>
        </p:spPr>
        <p:txBody>
          <a:bodyPr/>
          <a:lstStyle/>
          <a:p>
            <a:r>
              <a:rPr lang="en-US" sz="4400" dirty="0">
                <a:latin typeface="Helvetica Neue" panose="02000503000000020004" pitchFamily="2" charset="0"/>
                <a:ea typeface="Helvetica Neue" panose="02000503000000020004" pitchFamily="2" charset="0"/>
                <a:cs typeface="Helvetica Neue" panose="02000503000000020004" pitchFamily="2" charset="0"/>
              </a:rPr>
              <a:t>Biomolecular Condensates and ALS</a:t>
            </a:r>
          </a:p>
        </p:txBody>
      </p:sp>
      <p:sp>
        <p:nvSpPr>
          <p:cNvPr id="5" name="Text Placeholder 4">
            <a:extLst>
              <a:ext uri="{FF2B5EF4-FFF2-40B4-BE49-F238E27FC236}">
                <a16:creationId xmlns:a16="http://schemas.microsoft.com/office/drawing/2014/main" id="{37463DA4-FC08-CE4D-9DCC-0E2B3981D8B6}"/>
              </a:ext>
            </a:extLst>
          </p:cNvPr>
          <p:cNvSpPr>
            <a:spLocks noGrp="1"/>
          </p:cNvSpPr>
          <p:nvPr>
            <p:ph type="body" sz="quarter" idx="21"/>
          </p:nvPr>
        </p:nvSpPr>
        <p:spPr>
          <a:xfrm>
            <a:off x="11738038" y="5517744"/>
            <a:ext cx="10048874" cy="9393318"/>
          </a:xfrm>
        </p:spPr>
        <p:txBody>
          <a:bodyPr/>
          <a:lstStyle/>
          <a:p>
            <a:pPr algn="l"/>
            <a:r>
              <a:rPr lang="en-CA" sz="3200" b="0" i="0" dirty="0">
                <a:effectLst/>
                <a:latin typeface="Helvetica Neue" panose="02000503000000020004" pitchFamily="2" charset="0"/>
                <a:ea typeface="Helvetica Neue" panose="02000503000000020004" pitchFamily="2" charset="0"/>
                <a:cs typeface="Helvetica Neue" panose="02000503000000020004" pitchFamily="2" charset="0"/>
              </a:rPr>
              <a:t>TDP-43 (TAR DNA-binding protein 43) is a protein that plays a critical role in the regulation of gene expression and RNA metabolism. It binds to specific sequences of DNA and RNA known as TAR elements and regulates the processing, stability, and translation of RNA. TDP-43 is also known to be involved in the formation of nuclear bodies, which are structures within the cell where RNA metabolism takes place.</a:t>
            </a:r>
          </a:p>
          <a:p>
            <a:pPr algn="l"/>
            <a:r>
              <a:rPr lang="en-CA" sz="3200" b="0" i="0" dirty="0">
                <a:effectLst/>
                <a:latin typeface="Helvetica Neue" panose="02000503000000020004" pitchFamily="2" charset="0"/>
                <a:ea typeface="Helvetica Neue" panose="02000503000000020004" pitchFamily="2" charset="0"/>
                <a:cs typeface="Helvetica Neue" panose="02000503000000020004" pitchFamily="2" charset="0"/>
              </a:rPr>
              <a:t>In normal cells, TDP-43 is localized primarily in the nucleus. However, in patients with Amyotrophic lateral sclerosis (ALS), TDP-43 is found to be mislocalized and aggregated in the cytoplasm of affected cells, particularly in the motor neurons of the spinal cord and brain. This abnormal behavior of TDP-43 is thought to contribute to the degeneration of these cells, leading to the symptoms of ALS.</a:t>
            </a:r>
          </a:p>
          <a:p>
            <a:endParaRPr lang="en-US" dirty="0"/>
          </a:p>
        </p:txBody>
      </p:sp>
      <p:sp>
        <p:nvSpPr>
          <p:cNvPr id="6" name="Text Placeholder 5">
            <a:extLst>
              <a:ext uri="{FF2B5EF4-FFF2-40B4-BE49-F238E27FC236}">
                <a16:creationId xmlns:a16="http://schemas.microsoft.com/office/drawing/2014/main" id="{46B6BEA9-4297-E841-A5DF-3FC5A8689F40}"/>
              </a:ext>
            </a:extLst>
          </p:cNvPr>
          <p:cNvSpPr>
            <a:spLocks noGrp="1"/>
          </p:cNvSpPr>
          <p:nvPr>
            <p:ph type="body" sz="quarter" idx="22"/>
          </p:nvPr>
        </p:nvSpPr>
        <p:spPr>
          <a:xfrm>
            <a:off x="11738037" y="4639762"/>
            <a:ext cx="10048875" cy="923322"/>
          </a:xfrm>
        </p:spPr>
        <p:txBody>
          <a:bodyPr/>
          <a:lstStyle/>
          <a:p>
            <a:r>
              <a:rPr lang="en-US" sz="4800" dirty="0">
                <a:latin typeface="Helvetica Neue" panose="02000503000000020004" pitchFamily="2" charset="0"/>
                <a:ea typeface="Helvetica Neue" panose="02000503000000020004" pitchFamily="2" charset="0"/>
                <a:cs typeface="Helvetica Neue" panose="02000503000000020004" pitchFamily="2" charset="0"/>
              </a:rPr>
              <a:t>TDP-43</a:t>
            </a:r>
          </a:p>
        </p:txBody>
      </p:sp>
      <p:sp>
        <p:nvSpPr>
          <p:cNvPr id="7" name="Text Placeholder 6">
            <a:extLst>
              <a:ext uri="{FF2B5EF4-FFF2-40B4-BE49-F238E27FC236}">
                <a16:creationId xmlns:a16="http://schemas.microsoft.com/office/drawing/2014/main" id="{675A44F2-261A-4B4F-ADD6-1D08D12764A1}"/>
              </a:ext>
            </a:extLst>
          </p:cNvPr>
          <p:cNvSpPr>
            <a:spLocks noGrp="1"/>
          </p:cNvSpPr>
          <p:nvPr>
            <p:ph type="body" sz="quarter" idx="23"/>
          </p:nvPr>
        </p:nvSpPr>
        <p:spPr>
          <a:xfrm>
            <a:off x="11136609" y="20470514"/>
            <a:ext cx="10048874" cy="7423548"/>
          </a:xfrm>
        </p:spPr>
        <p:txBody>
          <a:bodyPr/>
          <a:lstStyle/>
          <a:p>
            <a:pPr algn="l"/>
            <a:r>
              <a:rPr lang="en-CA" sz="3200" b="0" i="0" dirty="0">
                <a:effectLst/>
                <a:latin typeface="Helvetica Neue" panose="02000503000000020004" pitchFamily="2" charset="0"/>
                <a:ea typeface="Helvetica Neue" panose="02000503000000020004" pitchFamily="2" charset="0"/>
                <a:cs typeface="Helvetica Neue" panose="02000503000000020004" pitchFamily="2" charset="0"/>
              </a:rPr>
              <a:t>FUS (Fused in Sarcoma) is a RNA-binding protein that is known to form liquid-like biomolecular condensates in cells. These condensates are thought to play important roles in regulating RNA processing and other cellular functions, such as DNA damage repair and transcriptional regulation.</a:t>
            </a:r>
          </a:p>
          <a:p>
            <a:pPr algn="l"/>
            <a:r>
              <a:rPr lang="en-CA" sz="3200" b="0" i="0" dirty="0">
                <a:effectLst/>
                <a:latin typeface="Helvetica Neue" panose="02000503000000020004" pitchFamily="2" charset="0"/>
                <a:ea typeface="Helvetica Neue" panose="02000503000000020004" pitchFamily="2" charset="0"/>
                <a:cs typeface="Helvetica Neue" panose="02000503000000020004" pitchFamily="2" charset="0"/>
              </a:rPr>
              <a:t>Mutations in the FUS gene have been linked to several neurodegenerative diseases, including amyotrophic lateral sclerosis (ALS). These mutations can disrupt the normal behavior of FUS in biomolecular condensates, leading to the accumulation of abnormal protein aggregates and the dysregulation of RNA metabolism.</a:t>
            </a:r>
          </a:p>
          <a:p>
            <a:endParaRPr lang="en-US" dirty="0"/>
          </a:p>
        </p:txBody>
      </p:sp>
      <p:sp>
        <p:nvSpPr>
          <p:cNvPr id="8" name="Text Placeholder 7">
            <a:extLst>
              <a:ext uri="{FF2B5EF4-FFF2-40B4-BE49-F238E27FC236}">
                <a16:creationId xmlns:a16="http://schemas.microsoft.com/office/drawing/2014/main" id="{B143406A-EFD5-2E42-865D-A4660751CC04}"/>
              </a:ext>
            </a:extLst>
          </p:cNvPr>
          <p:cNvSpPr>
            <a:spLocks noGrp="1"/>
          </p:cNvSpPr>
          <p:nvPr>
            <p:ph type="body" sz="quarter" idx="24"/>
          </p:nvPr>
        </p:nvSpPr>
        <p:spPr>
          <a:xfrm>
            <a:off x="11738037" y="19443475"/>
            <a:ext cx="10058400" cy="923322"/>
          </a:xfrm>
        </p:spPr>
        <p:txBody>
          <a:bodyPr/>
          <a:lstStyle/>
          <a:p>
            <a:r>
              <a:rPr lang="en-US" sz="4800" dirty="0">
                <a:latin typeface="Helvetica Neue" panose="02000503000000020004" pitchFamily="2" charset="0"/>
                <a:ea typeface="Helvetica Neue" panose="02000503000000020004" pitchFamily="2" charset="0"/>
                <a:cs typeface="Helvetica Neue" panose="02000503000000020004" pitchFamily="2" charset="0"/>
              </a:rPr>
              <a:t>FUS </a:t>
            </a:r>
          </a:p>
        </p:txBody>
      </p:sp>
      <p:sp>
        <p:nvSpPr>
          <p:cNvPr id="9" name="Text Placeholder 8">
            <a:extLst>
              <a:ext uri="{FF2B5EF4-FFF2-40B4-BE49-F238E27FC236}">
                <a16:creationId xmlns:a16="http://schemas.microsoft.com/office/drawing/2014/main" id="{C386760F-A20B-7F49-9C12-75A6EA2EB5FA}"/>
              </a:ext>
            </a:extLst>
          </p:cNvPr>
          <p:cNvSpPr>
            <a:spLocks noGrp="1"/>
          </p:cNvSpPr>
          <p:nvPr>
            <p:ph type="body" sz="quarter" idx="25"/>
          </p:nvPr>
        </p:nvSpPr>
        <p:spPr>
          <a:xfrm>
            <a:off x="32820003" y="4639762"/>
            <a:ext cx="10047018" cy="923322"/>
          </a:xfrm>
        </p:spPr>
        <p:txBody>
          <a:bodyPr/>
          <a:lstStyle/>
          <a:p>
            <a:r>
              <a:rPr lang="en-US" sz="4800" dirty="0">
                <a:latin typeface="Helvetica Neue" panose="02000503000000020004" pitchFamily="2" charset="0"/>
                <a:ea typeface="Helvetica Neue" panose="02000503000000020004" pitchFamily="2" charset="0"/>
                <a:cs typeface="Helvetica Neue" panose="02000503000000020004" pitchFamily="2" charset="0"/>
              </a:rPr>
              <a:t>C9ORF72</a:t>
            </a:r>
          </a:p>
        </p:txBody>
      </p:sp>
      <p:sp>
        <p:nvSpPr>
          <p:cNvPr id="10" name="Text Placeholder 9">
            <a:extLst>
              <a:ext uri="{FF2B5EF4-FFF2-40B4-BE49-F238E27FC236}">
                <a16:creationId xmlns:a16="http://schemas.microsoft.com/office/drawing/2014/main" id="{D765487B-6201-6645-A16D-3E0C337F590E}"/>
              </a:ext>
            </a:extLst>
          </p:cNvPr>
          <p:cNvSpPr>
            <a:spLocks noGrp="1"/>
          </p:cNvSpPr>
          <p:nvPr>
            <p:ph type="body" sz="quarter" idx="26"/>
          </p:nvPr>
        </p:nvSpPr>
        <p:spPr>
          <a:xfrm>
            <a:off x="32820003" y="5544990"/>
            <a:ext cx="10047018" cy="7915991"/>
          </a:xfrm>
        </p:spPr>
        <p:txBody>
          <a:bodyPr/>
          <a:lstStyle/>
          <a:p>
            <a:pPr algn="l"/>
            <a:r>
              <a:rPr lang="en-CA" sz="3200" b="0" i="0" dirty="0">
                <a:effectLst/>
                <a:latin typeface="Helvetica Neue" panose="02000503000000020004" pitchFamily="2" charset="0"/>
                <a:ea typeface="Helvetica Neue" panose="02000503000000020004" pitchFamily="2" charset="0"/>
                <a:cs typeface="Helvetica Neue" panose="02000503000000020004" pitchFamily="2" charset="0"/>
              </a:rPr>
              <a:t>C9ORF72 is a gene that has been linked to several neurodegenerative diseases, including amyotrophic lateral sclerosis (ALS). The mutation in this gene involves an expansion of a hexanucleotide repeat (GGGGCC) in the non-coding region, which can lead to the formation of abnormal RNA foci and dipeptide repeat proteins (DPRs).</a:t>
            </a:r>
          </a:p>
          <a:p>
            <a:pPr algn="l"/>
            <a:r>
              <a:rPr lang="en-CA" sz="3200" b="0" i="0" dirty="0">
                <a:effectLst/>
                <a:latin typeface="Helvetica Neue" panose="02000503000000020004" pitchFamily="2" charset="0"/>
                <a:ea typeface="Helvetica Neue" panose="02000503000000020004" pitchFamily="2" charset="0"/>
                <a:cs typeface="Helvetica Neue" panose="02000503000000020004" pitchFamily="2" charset="0"/>
              </a:rPr>
              <a:t>Recent studies have suggested that C9ORF72 mutations can also affect the behavior of biomolecular condensates in cells. In particular, it has been shown that the dipeptide repeat proteins produced by the expansion can localize to and disrupt the behavior of several types of condensates, including stress granules and nucleoli.</a:t>
            </a:r>
          </a:p>
          <a:p>
            <a:endParaRPr lang="en-US" dirty="0"/>
          </a:p>
        </p:txBody>
      </p:sp>
      <p:sp>
        <p:nvSpPr>
          <p:cNvPr id="13" name="Text Placeholder 12">
            <a:extLst>
              <a:ext uri="{FF2B5EF4-FFF2-40B4-BE49-F238E27FC236}">
                <a16:creationId xmlns:a16="http://schemas.microsoft.com/office/drawing/2014/main" id="{AFE1A4CF-366C-A74D-90FE-5ACBD4F9943B}"/>
              </a:ext>
            </a:extLst>
          </p:cNvPr>
          <p:cNvSpPr>
            <a:spLocks noGrp="1"/>
          </p:cNvSpPr>
          <p:nvPr>
            <p:ph type="body" sz="quarter" idx="29"/>
          </p:nvPr>
        </p:nvSpPr>
        <p:spPr>
          <a:xfrm>
            <a:off x="31375531" y="25197165"/>
            <a:ext cx="10047018" cy="923322"/>
          </a:xfrm>
        </p:spPr>
        <p:txBody>
          <a:bodyPr/>
          <a:lstStyle/>
          <a:p>
            <a:r>
              <a:rPr lang="en-US" sz="4800" dirty="0"/>
              <a:t>Acknowledgments</a:t>
            </a:r>
          </a:p>
        </p:txBody>
      </p:sp>
      <p:sp>
        <p:nvSpPr>
          <p:cNvPr id="14" name="Text Placeholder 13">
            <a:extLst>
              <a:ext uri="{FF2B5EF4-FFF2-40B4-BE49-F238E27FC236}">
                <a16:creationId xmlns:a16="http://schemas.microsoft.com/office/drawing/2014/main" id="{C9F5A64B-CFC8-054F-A52E-A08D1C0AEA25}"/>
              </a:ext>
            </a:extLst>
          </p:cNvPr>
          <p:cNvSpPr>
            <a:spLocks noGrp="1"/>
          </p:cNvSpPr>
          <p:nvPr>
            <p:ph type="body" sz="quarter" idx="30"/>
          </p:nvPr>
        </p:nvSpPr>
        <p:spPr>
          <a:xfrm>
            <a:off x="32276742" y="26143207"/>
            <a:ext cx="10052050" cy="6574085"/>
          </a:xfrm>
        </p:spPr>
        <p:txBody>
          <a:bodyPr/>
          <a:lstStyle/>
          <a:p>
            <a:r>
              <a:rPr lang="en-US" sz="3200" dirty="0">
                <a:latin typeface="Helvetica Neue" panose="02000503000000020004" pitchFamily="2" charset="0"/>
                <a:ea typeface="Helvetica Neue" panose="02000503000000020004" pitchFamily="2" charset="0"/>
                <a:cs typeface="Helvetica Neue" panose="02000503000000020004" pitchFamily="2" charset="0"/>
              </a:rPr>
              <a:t>I would like to thank Dr. Don Nelson and the TRU Faculty of Science for their continued support and encouragement.</a:t>
            </a:r>
          </a:p>
          <a:p>
            <a:endParaRPr lang="en-US" sz="3200" dirty="0">
              <a:latin typeface="Helvetica Neue" panose="02000503000000020004" pitchFamily="2" charset="0"/>
              <a:ea typeface="Helvetica Neue" panose="02000503000000020004" pitchFamily="2" charset="0"/>
              <a:cs typeface="Helvetica Neue" panose="02000503000000020004" pitchFamily="2" charset="0"/>
            </a:endParaRPr>
          </a:p>
          <a:p>
            <a:r>
              <a:rPr lang="en-CA" sz="1500" dirty="0">
                <a:effectLst/>
                <a:latin typeface="Times New Roman" panose="02020603050405020304" pitchFamily="18" charset="0"/>
                <a:ea typeface="Calibri" panose="020F0502020204030204" pitchFamily="34" charset="0"/>
                <a:cs typeface="Times New Roman" panose="02020603050405020304" pitchFamily="18" charset="0"/>
              </a:rPr>
              <a:t>Ayala, Y. M., </a:t>
            </a:r>
            <a:r>
              <a:rPr lang="en-CA" sz="1500" dirty="0" err="1">
                <a:effectLst/>
                <a:latin typeface="Times New Roman" panose="02020603050405020304" pitchFamily="18" charset="0"/>
                <a:ea typeface="Calibri" panose="020F0502020204030204" pitchFamily="34" charset="0"/>
                <a:cs typeface="Times New Roman" panose="02020603050405020304" pitchFamily="18" charset="0"/>
              </a:rPr>
              <a:t>Zago</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P., </a:t>
            </a:r>
            <a:r>
              <a:rPr lang="en-CA" sz="1500" dirty="0" err="1">
                <a:effectLst/>
                <a:latin typeface="Times New Roman" panose="02020603050405020304" pitchFamily="18" charset="0"/>
                <a:ea typeface="Calibri" panose="020F0502020204030204" pitchFamily="34" charset="0"/>
                <a:cs typeface="Times New Roman" panose="02020603050405020304" pitchFamily="18" charset="0"/>
              </a:rPr>
              <a:t>D'Ambrogio</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A., Xu, Y. F., </a:t>
            </a:r>
            <a:r>
              <a:rPr lang="en-CA" sz="1500" dirty="0" err="1">
                <a:effectLst/>
                <a:latin typeface="Times New Roman" panose="02020603050405020304" pitchFamily="18" charset="0"/>
                <a:ea typeface="Calibri" panose="020F0502020204030204" pitchFamily="34" charset="0"/>
                <a:cs typeface="Times New Roman" panose="02020603050405020304" pitchFamily="18" charset="0"/>
              </a:rPr>
              <a:t>Petrucelli</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L., Buratti, E., &amp; </a:t>
            </a:r>
            <a:r>
              <a:rPr lang="en-CA" sz="1500" dirty="0" err="1">
                <a:effectLst/>
                <a:latin typeface="Times New Roman" panose="02020603050405020304" pitchFamily="18" charset="0"/>
                <a:ea typeface="Calibri" panose="020F0502020204030204" pitchFamily="34" charset="0"/>
                <a:cs typeface="Times New Roman" panose="02020603050405020304" pitchFamily="18" charset="0"/>
              </a:rPr>
              <a:t>Baralle</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F. E. (2008). Structural determinants of the cellular localization and shuttling of TDP-43. </a:t>
            </a:r>
            <a:r>
              <a:rPr lang="en-CA" sz="1500" i="1" dirty="0">
                <a:effectLst/>
                <a:latin typeface="Times New Roman" panose="02020603050405020304" pitchFamily="18" charset="0"/>
                <a:ea typeface="Calibri" panose="020F0502020204030204" pitchFamily="34" charset="0"/>
                <a:cs typeface="Times New Roman" panose="02020603050405020304" pitchFamily="18" charset="0"/>
              </a:rPr>
              <a:t>Journal of cell science</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500" i="1" dirty="0">
                <a:effectLst/>
                <a:latin typeface="Times New Roman" panose="02020603050405020304" pitchFamily="18" charset="0"/>
                <a:ea typeface="Calibri" panose="020F0502020204030204" pitchFamily="34" charset="0"/>
                <a:cs typeface="Times New Roman" panose="02020603050405020304" pitchFamily="18" charset="0"/>
              </a:rPr>
              <a:t>121</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(Pt 22), 3778–3785. </a:t>
            </a:r>
            <a:r>
              <a:rPr lang="en-CA" sz="15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https://doi.org/10.1242/jcs.038950</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p>
            <a:pPr marL="575945" indent="-457200"/>
            <a:r>
              <a:rPr lang="en-CA" sz="1500" dirty="0">
                <a:effectLst/>
                <a:latin typeface="Times New Roman" panose="02020603050405020304" pitchFamily="18" charset="0"/>
                <a:ea typeface="Calibri" panose="020F0502020204030204" pitchFamily="34" charset="0"/>
                <a:cs typeface="Times New Roman" panose="02020603050405020304" pitchFamily="18" charset="0"/>
              </a:rPr>
              <a:t>Chia, R., </a:t>
            </a:r>
            <a:r>
              <a:rPr lang="en-CA" sz="1500" dirty="0" err="1">
                <a:effectLst/>
                <a:latin typeface="Times New Roman" panose="02020603050405020304" pitchFamily="18" charset="0"/>
                <a:ea typeface="Calibri" panose="020F0502020204030204" pitchFamily="34" charset="0"/>
                <a:cs typeface="Times New Roman" panose="02020603050405020304" pitchFamily="18" charset="0"/>
              </a:rPr>
              <a:t>Chiò</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A., &amp; Traynor, B. J. (2018). Novel genes associated with amyotrophic lateral sclerosis: diagnostic and clinical implications. </a:t>
            </a:r>
            <a:r>
              <a:rPr lang="en-CA" sz="1500" i="1" dirty="0">
                <a:effectLst/>
                <a:latin typeface="Times New Roman" panose="02020603050405020304" pitchFamily="18" charset="0"/>
                <a:ea typeface="Calibri" panose="020F0502020204030204" pitchFamily="34" charset="0"/>
                <a:cs typeface="Times New Roman" panose="02020603050405020304" pitchFamily="18" charset="0"/>
              </a:rPr>
              <a:t>The Lancet. Neurology</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500" i="1" dirty="0">
                <a:effectLst/>
                <a:latin typeface="Times New Roman" panose="02020603050405020304" pitchFamily="18" charset="0"/>
                <a:ea typeface="Calibri" panose="020F0502020204030204" pitchFamily="34" charset="0"/>
                <a:cs typeface="Times New Roman" panose="02020603050405020304" pitchFamily="18" charset="0"/>
              </a:rPr>
              <a:t>17</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(1), 94–102. </a:t>
            </a:r>
            <a:r>
              <a:rPr lang="en-CA" sz="15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https://doi.org/10.1016/S1474-4422(17)30401-5</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75945" indent="-457200"/>
            <a:r>
              <a:rPr lang="en-CA" sz="1500" dirty="0" err="1">
                <a:effectLst/>
                <a:latin typeface="Times New Roman" panose="02020603050405020304" pitchFamily="18" charset="0"/>
                <a:ea typeface="Calibri" panose="020F0502020204030204" pitchFamily="34" charset="0"/>
                <a:cs typeface="Times New Roman" panose="02020603050405020304" pitchFamily="18" charset="0"/>
              </a:rPr>
              <a:t>Fernandopulle</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M., Wang, G., Nixon-Abell, J., Qamar, S., Balaji, V., </a:t>
            </a:r>
            <a:r>
              <a:rPr lang="en-CA" sz="1500" dirty="0" err="1">
                <a:effectLst/>
                <a:latin typeface="Times New Roman" panose="02020603050405020304" pitchFamily="18" charset="0"/>
                <a:ea typeface="Calibri" panose="020F0502020204030204" pitchFamily="34" charset="0"/>
                <a:cs typeface="Times New Roman" panose="02020603050405020304" pitchFamily="18" charset="0"/>
              </a:rPr>
              <a:t>Morihara</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R., &amp; St George-</a:t>
            </a:r>
            <a:r>
              <a:rPr lang="en-CA" sz="1500" dirty="0" err="1">
                <a:effectLst/>
                <a:latin typeface="Times New Roman" panose="02020603050405020304" pitchFamily="18" charset="0"/>
                <a:ea typeface="Calibri" panose="020F0502020204030204" pitchFamily="34" charset="0"/>
                <a:cs typeface="Times New Roman" panose="02020603050405020304" pitchFamily="18" charset="0"/>
              </a:rPr>
              <a:t>Hyslop</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P. H. (2019). Inherited and Sporadic Amyotrophic Lateral Sclerosis and </a:t>
            </a:r>
            <a:r>
              <a:rPr lang="en-CA" sz="1500" dirty="0" err="1">
                <a:effectLst/>
                <a:latin typeface="Times New Roman" panose="02020603050405020304" pitchFamily="18" charset="0"/>
                <a:ea typeface="Calibri" panose="020F0502020204030204" pitchFamily="34" charset="0"/>
                <a:cs typeface="Times New Roman" panose="02020603050405020304" pitchFamily="18" charset="0"/>
              </a:rPr>
              <a:t>Fronto</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-Temporal Lobar Degenerations arising from Pathological Condensates of Phase Separating Proteins. </a:t>
            </a:r>
            <a:r>
              <a:rPr lang="en-CA" sz="1500" i="1" dirty="0">
                <a:effectLst/>
                <a:latin typeface="Times New Roman" panose="02020603050405020304" pitchFamily="18" charset="0"/>
                <a:ea typeface="Calibri" panose="020F0502020204030204" pitchFamily="34" charset="0"/>
                <a:cs typeface="Times New Roman" panose="02020603050405020304" pitchFamily="18" charset="0"/>
              </a:rPr>
              <a:t>Human molecular genetics</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1500" i="1" dirty="0">
                <a:effectLst/>
                <a:latin typeface="Times New Roman" panose="02020603050405020304" pitchFamily="18" charset="0"/>
                <a:ea typeface="Calibri" panose="020F0502020204030204" pitchFamily="34" charset="0"/>
                <a:cs typeface="Times New Roman" panose="02020603050405020304" pitchFamily="18" charset="0"/>
              </a:rPr>
              <a:t>28</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(R2), R187–R196. </a:t>
            </a:r>
            <a:r>
              <a:rPr lang="en-CA" sz="15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https://doi.org/10.1093/hmg/ddz162</a:t>
            </a:r>
            <a:r>
              <a:rPr lang="en-CA" sz="1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p>
            <a:pPr marL="575945" indent="-457200"/>
            <a:r>
              <a:rPr lang="en-CA" sz="15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Lagier-Tourenne</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CA" sz="15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Baughn</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CA" sz="15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Rigo</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F., Sun, S., Liu, P., Li, H. R., Jiang, J., Watt, A. T., Chun, S., Katz, M., </a:t>
            </a:r>
            <a:r>
              <a:rPr lang="en-CA" sz="15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Qiu</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Sun, Y., Ling, S. C., Zhu, Q., </a:t>
            </a:r>
            <a:r>
              <a:rPr lang="en-CA" sz="15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Polymenidou</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CA" sz="15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Drenner</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K., </a:t>
            </a:r>
            <a:r>
              <a:rPr lang="en-CA" sz="15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Artates</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W., </a:t>
            </a:r>
            <a:r>
              <a:rPr lang="en-CA" sz="15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McAlonis</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-Downes, M., </a:t>
            </a:r>
            <a:r>
              <a:rPr lang="en-CA" sz="15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Markmiller</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S., Hutt, K. R., … </a:t>
            </a:r>
            <a:r>
              <a:rPr lang="en-CA" sz="1500"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Ravits</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 (2013). Targeted degradation of sense and antisense C9orf72 RNA foci as therapy for ALS and frontotemporal degeneration. </a:t>
            </a:r>
            <a:r>
              <a:rPr lang="en-CA" sz="1500" i="1"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Proceedings of the National Academy of Sciences of the United States of America</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CA" sz="1500" i="1"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110</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(47), E4530–E4539. </a:t>
            </a:r>
            <a:r>
              <a:rPr lang="en-CA" sz="15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https://doi.org/10.1073/pnas.1318835110</a:t>
            </a:r>
            <a:r>
              <a:rPr lang="en-CA" sz="15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p>
            <a:pPr marL="575945" indent="-457200"/>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Text Placeholder 14">
            <a:extLst>
              <a:ext uri="{FF2B5EF4-FFF2-40B4-BE49-F238E27FC236}">
                <a16:creationId xmlns:a16="http://schemas.microsoft.com/office/drawing/2014/main" id="{49C7C664-4AB0-A147-ABBE-224EDE5467C6}"/>
              </a:ext>
            </a:extLst>
          </p:cNvPr>
          <p:cNvSpPr>
            <a:spLocks noGrp="1"/>
          </p:cNvSpPr>
          <p:nvPr>
            <p:ph type="body" sz="quarter" idx="96"/>
          </p:nvPr>
        </p:nvSpPr>
        <p:spPr>
          <a:xfrm>
            <a:off x="1079796" y="20294065"/>
            <a:ext cx="10056813" cy="3908740"/>
          </a:xfrm>
        </p:spPr>
        <p:txBody>
          <a:bodyPr/>
          <a:lstStyle/>
          <a:p>
            <a:pPr algn="l"/>
            <a:r>
              <a:rPr lang="en-CA" sz="3200" b="0" i="0" dirty="0">
                <a:effectLst/>
                <a:latin typeface="Helvetica Neue" panose="02000503000000020004" pitchFamily="2" charset="0"/>
                <a:ea typeface="Helvetica Neue" panose="02000503000000020004" pitchFamily="2" charset="0"/>
                <a:cs typeface="Helvetica Neue" panose="02000503000000020004" pitchFamily="2" charset="0"/>
              </a:rPr>
              <a:t>Biomolecular condensates have been linked to the pathogenesis of amyotrophic lateral sclerosis (ALS), a progressive neurodegenerative disease that affects nerve cells in the brain and spinal cord, leading to muscle weakness, paralysis, and eventually death. ALS is characterized by the accumulation of abnormal protein aggregates, in affected neurons. </a:t>
            </a:r>
            <a:endParaRPr lang="en-US" sz="3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Text Placeholder 15">
            <a:extLst>
              <a:ext uri="{FF2B5EF4-FFF2-40B4-BE49-F238E27FC236}">
                <a16:creationId xmlns:a16="http://schemas.microsoft.com/office/drawing/2014/main" id="{778E60CB-0EBD-4049-BFFD-CAB062A6CA0F}"/>
              </a:ext>
            </a:extLst>
          </p:cNvPr>
          <p:cNvSpPr>
            <a:spLocks noGrp="1"/>
          </p:cNvSpPr>
          <p:nvPr>
            <p:ph type="body" sz="quarter" idx="150"/>
          </p:nvPr>
        </p:nvSpPr>
        <p:spPr>
          <a:xfrm>
            <a:off x="5932593" y="3127915"/>
            <a:ext cx="31998968" cy="1140673"/>
          </a:xfrm>
        </p:spPr>
        <p:txBody>
          <a:bodyPr/>
          <a:lstStyle/>
          <a:p>
            <a:r>
              <a:rPr lang="en-US" dirty="0"/>
              <a:t>Supervisor: Dr. Don Nelson</a:t>
            </a:r>
          </a:p>
        </p:txBody>
      </p:sp>
      <p:sp>
        <p:nvSpPr>
          <p:cNvPr id="17" name="Text Placeholder 16">
            <a:extLst>
              <a:ext uri="{FF2B5EF4-FFF2-40B4-BE49-F238E27FC236}">
                <a16:creationId xmlns:a16="http://schemas.microsoft.com/office/drawing/2014/main" id="{9AAB1BB2-2685-9042-9343-90636A19089C}"/>
              </a:ext>
            </a:extLst>
          </p:cNvPr>
          <p:cNvSpPr>
            <a:spLocks noGrp="1"/>
          </p:cNvSpPr>
          <p:nvPr>
            <p:ph type="body" sz="quarter" idx="151"/>
          </p:nvPr>
        </p:nvSpPr>
        <p:spPr>
          <a:xfrm>
            <a:off x="5932593" y="1771555"/>
            <a:ext cx="31998968" cy="1280160"/>
          </a:xfrm>
        </p:spPr>
        <p:txBody>
          <a:bodyPr/>
          <a:lstStyle/>
          <a:p>
            <a:r>
              <a:rPr lang="en-US" dirty="0"/>
              <a:t>Jeeva Gill</a:t>
            </a:r>
          </a:p>
        </p:txBody>
      </p:sp>
      <p:sp>
        <p:nvSpPr>
          <p:cNvPr id="18" name="Text Placeholder 17">
            <a:extLst>
              <a:ext uri="{FF2B5EF4-FFF2-40B4-BE49-F238E27FC236}">
                <a16:creationId xmlns:a16="http://schemas.microsoft.com/office/drawing/2014/main" id="{9FFCC562-221F-8240-980C-DCE8D467C705}"/>
              </a:ext>
            </a:extLst>
          </p:cNvPr>
          <p:cNvSpPr>
            <a:spLocks noGrp="1"/>
          </p:cNvSpPr>
          <p:nvPr>
            <p:ph type="body" sz="quarter" idx="153"/>
          </p:nvPr>
        </p:nvSpPr>
        <p:spPr/>
        <p:txBody>
          <a:bodyPr/>
          <a:lstStyle/>
          <a:p>
            <a:r>
              <a:rPr lang="en-US" dirty="0"/>
              <a:t>Biomolecular Condensates and Amyotrophic Lateral Sclerosis (ALS)</a:t>
            </a:r>
          </a:p>
        </p:txBody>
      </p:sp>
      <p:pic>
        <p:nvPicPr>
          <p:cNvPr id="19" name="Picture 10">
            <a:extLst>
              <a:ext uri="{FF2B5EF4-FFF2-40B4-BE49-F238E27FC236}">
                <a16:creationId xmlns:a16="http://schemas.microsoft.com/office/drawing/2014/main" id="{8F7D4120-AE29-6907-1867-37D377FFC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617" y="319880"/>
            <a:ext cx="6955943" cy="36763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77FBD9B-B676-FA22-8929-EF55A6D6C485}"/>
              </a:ext>
            </a:extLst>
          </p:cNvPr>
          <p:cNvSpPr txBox="1"/>
          <p:nvPr/>
        </p:nvSpPr>
        <p:spPr>
          <a:xfrm>
            <a:off x="36815369" y="2122942"/>
            <a:ext cx="6506174" cy="1446550"/>
          </a:xfrm>
          <a:prstGeom prst="rect">
            <a:avLst/>
          </a:prstGeom>
          <a:noFill/>
        </p:spPr>
        <p:txBody>
          <a:bodyPr wrap="square" rtlCol="0">
            <a:spAutoFit/>
          </a:bodyPr>
          <a:lstStyle/>
          <a:p>
            <a:pPr algn="ctr"/>
            <a:r>
              <a:rPr lang="en-US" sz="4400" dirty="0">
                <a:solidFill>
                  <a:schemeClr val="bg1"/>
                </a:solidFill>
                <a:latin typeface="+mj-lt"/>
                <a:cs typeface="Times New Roman" panose="02020603050405020304" pitchFamily="18" charset="0"/>
              </a:rPr>
              <a:t>Department of Biological Sciences</a:t>
            </a:r>
          </a:p>
        </p:txBody>
      </p:sp>
      <p:pic>
        <p:nvPicPr>
          <p:cNvPr id="22" name="Picture 1" descr="Diagram&#10;&#10;Description automatically generated">
            <a:extLst>
              <a:ext uri="{FF2B5EF4-FFF2-40B4-BE49-F238E27FC236}">
                <a16:creationId xmlns:a16="http://schemas.microsoft.com/office/drawing/2014/main" id="{F2DC549D-C16C-D99A-ABDF-19110399B4A9}"/>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tretch>
            <a:fillRect/>
          </a:stretch>
        </p:blipFill>
        <p:spPr bwMode="auto">
          <a:xfrm>
            <a:off x="1562408" y="24554841"/>
            <a:ext cx="8216735" cy="67171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wicker Group — Biomolecular condensates">
            <a:extLst>
              <a:ext uri="{FF2B5EF4-FFF2-40B4-BE49-F238E27FC236}">
                <a16:creationId xmlns:a16="http://schemas.microsoft.com/office/drawing/2014/main" id="{61384B61-F16E-817F-E5BE-A700D95302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8548" y="13990344"/>
            <a:ext cx="8254105" cy="430595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Multi-phaseted problems of TDP-43 in selective neuronal vulnerability in  ALS | SpringerLink">
            <a:extLst>
              <a:ext uri="{FF2B5EF4-FFF2-40B4-BE49-F238E27FC236}">
                <a16:creationId xmlns:a16="http://schemas.microsoft.com/office/drawing/2014/main" id="{37E413F8-54E7-7F60-77F3-2B6B27254D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914889" y="12192845"/>
            <a:ext cx="85566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JCI Insight - Identification and therapeutic rescue of autophagosome and  glutamate receptor defects in C9ORF72 and sporadic ALS neurons">
            <a:extLst>
              <a:ext uri="{FF2B5EF4-FFF2-40B4-BE49-F238E27FC236}">
                <a16:creationId xmlns:a16="http://schemas.microsoft.com/office/drawing/2014/main" id="{C6E9225B-9FF3-FE24-EF05-B6C43363599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75531" y="19521559"/>
            <a:ext cx="11675897" cy="475375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figure 1">
            <a:extLst>
              <a:ext uri="{FF2B5EF4-FFF2-40B4-BE49-F238E27FC236}">
                <a16:creationId xmlns:a16="http://schemas.microsoft.com/office/drawing/2014/main" id="{8FF9A5D6-464E-4BE0-F601-5FB6AAE58ACB}"/>
              </a:ext>
            </a:extLst>
          </p:cNvPr>
          <p:cNvPicPr>
            <a:picLocks noChangeAspect="1" noChangeArrowheads="1"/>
          </p:cNvPicPr>
          <p:nvPr/>
        </p:nvPicPr>
        <p:blipFill>
          <a:blip r:embed="rId12" r:link="rId13">
            <a:alphaModFix/>
            <a:extLst>
              <a:ext uri="{28A0092B-C50C-407E-A947-70E740481C1C}">
                <a14:useLocalDpi xmlns:a14="http://schemas.microsoft.com/office/drawing/2010/main" val="0"/>
              </a:ext>
            </a:extLst>
          </a:blip>
          <a:stretch>
            <a:fillRect/>
          </a:stretch>
        </p:blipFill>
        <p:spPr bwMode="auto">
          <a:xfrm>
            <a:off x="11053392" y="16246185"/>
            <a:ext cx="11384814" cy="17077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Analysis of FUS gene mutation in familial amyotrophic lateral sclerosis  within an Italian cohort | Neurology">
            <a:extLst>
              <a:ext uri="{FF2B5EF4-FFF2-40B4-BE49-F238E27FC236}">
                <a16:creationId xmlns:a16="http://schemas.microsoft.com/office/drawing/2014/main" id="{00E0A337-A0AD-3BFC-8FB2-167DC3534037}"/>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12209880" y="27787261"/>
            <a:ext cx="8242509" cy="35648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utophagy meets fused in sarcoma-positive stress granules | Semantic Scholar">
            <a:extLst>
              <a:ext uri="{FF2B5EF4-FFF2-40B4-BE49-F238E27FC236}">
                <a16:creationId xmlns:a16="http://schemas.microsoft.com/office/drawing/2014/main" id="{17B1DF76-700B-8264-392E-23AA2E5027D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47444" y="19829147"/>
            <a:ext cx="10281712" cy="56982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reus | Transactivation Response DNA-Binding Protein of 43 (TDP-43) and  Glial Cell Roles in Neurological Disorders | Article">
            <a:extLst>
              <a:ext uri="{FF2B5EF4-FFF2-40B4-BE49-F238E27FC236}">
                <a16:creationId xmlns:a16="http://schemas.microsoft.com/office/drawing/2014/main" id="{934E152E-42A7-7615-9C6C-A746AB1F682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247641" y="5129355"/>
            <a:ext cx="9671452" cy="67893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Liquid-to-Solid Phase Transition of the ALS Protein FUS Accelerated by  Disease Mutation: Cell">
            <a:extLst>
              <a:ext uri="{FF2B5EF4-FFF2-40B4-BE49-F238E27FC236}">
                <a16:creationId xmlns:a16="http://schemas.microsoft.com/office/drawing/2014/main" id="{FCF8AE1E-6407-224E-F5D1-A97E51DDDE5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308169" y="24917400"/>
            <a:ext cx="6580133" cy="65801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nsights into the pathogenic mechanisms of Chromosome 9 open reading frame  72 (C9orf72) repeat expansions - Todd - 2016 - Journal of Neurochemistry -  Wiley Online Library">
            <a:extLst>
              <a:ext uri="{FF2B5EF4-FFF2-40B4-BE49-F238E27FC236}">
                <a16:creationId xmlns:a16="http://schemas.microsoft.com/office/drawing/2014/main" id="{6055CE4B-9EDE-FC54-D01A-D39F0C011D8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919145" y="12876725"/>
            <a:ext cx="9332649" cy="59301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7A24D7C-2A2C-2F2F-47C8-E02EA1B3243A}"/>
              </a:ext>
            </a:extLst>
          </p:cNvPr>
          <p:cNvSpPr txBox="1"/>
          <p:nvPr/>
        </p:nvSpPr>
        <p:spPr>
          <a:xfrm>
            <a:off x="467900" y="31978034"/>
            <a:ext cx="2732500" cy="620486"/>
          </a:xfrm>
          <a:prstGeom prst="rect">
            <a:avLst/>
          </a:prstGeom>
          <a:solidFill>
            <a:srgbClr val="1F445A"/>
          </a:solidFill>
        </p:spPr>
        <p:txBody>
          <a:bodyPr wrap="square" rtlCol="0">
            <a:spAutoFit/>
          </a:bodyPr>
          <a:lstStyle/>
          <a:p>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530513"/>
      </p:ext>
    </p:extLst>
  </p:cSld>
  <p:clrMapOvr>
    <a:masterClrMapping/>
  </p:clrMapOvr>
</p:sld>
</file>

<file path=ppt/theme/theme1.xml><?xml version="1.0" encoding="utf-8"?>
<a:theme xmlns:a="http://schemas.openxmlformats.org/drawingml/2006/main" name="36x48-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3848</TotalTime>
  <Words>921</Words>
  <Application>Microsoft Macintosh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 Neue</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Jeeva Gill</cp:lastModifiedBy>
  <cp:revision>75</cp:revision>
  <dcterms:created xsi:type="dcterms:W3CDTF">2012-02-03T19:11:35Z</dcterms:created>
  <dcterms:modified xsi:type="dcterms:W3CDTF">2023-03-30T23:19:58Z</dcterms:modified>
  <cp:category>Research poster templates</cp:category>
</cp:coreProperties>
</file>