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64"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326"/>
    <a:srgbClr val="1F445A"/>
    <a:srgbClr val="5E5E5E"/>
    <a:srgbClr val="F5F9FB"/>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8" autoAdjust="0"/>
    <p:restoredTop sz="94577" autoAdjust="0"/>
  </p:normalViewPr>
  <p:slideViewPr>
    <p:cSldViewPr snapToGrid="0" snapToObjects="1" showGuides="1">
      <p:cViewPr>
        <p:scale>
          <a:sx n="30" d="100"/>
          <a:sy n="30" d="100"/>
        </p:scale>
        <p:origin x="1368" y="15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EE84C6-FB23-364D-8430-43BE03BAAAC1}" type="doc">
      <dgm:prSet loTypeId="urn:microsoft.com/office/officeart/2005/8/layout/process5" loCatId="" qsTypeId="urn:microsoft.com/office/officeart/2005/8/quickstyle/simple1" qsCatId="simple" csTypeId="urn:microsoft.com/office/officeart/2005/8/colors/accent1_2" csCatId="accent1" phldr="1"/>
      <dgm:spPr/>
      <dgm:t>
        <a:bodyPr/>
        <a:lstStyle/>
        <a:p>
          <a:endParaRPr lang="en-US"/>
        </a:p>
      </dgm:t>
    </dgm:pt>
    <dgm:pt modelId="{1C3A8690-53B8-1D4D-B88F-B338EE5BD20E}">
      <dgm:prSet phldrT="[Text]" custT="1"/>
      <dgm:spPr>
        <a:solidFill>
          <a:srgbClr val="1F445A"/>
        </a:solidFill>
      </dgm:spPr>
      <dgm:t>
        <a:bodyPr/>
        <a:lstStyle/>
        <a:p>
          <a:r>
            <a:rPr lang="en-US" sz="2800" b="0" i="0" dirty="0">
              <a:latin typeface="Helvetica Neue Light" panose="02000403000000020004" pitchFamily="2" charset="0"/>
              <a:ea typeface="Helvetica Neue Light" panose="02000403000000020004" pitchFamily="2" charset="0"/>
            </a:rPr>
            <a:t>Tail and rump (body) feathers collected from 264 ASY (after second year) birds ranging from 2011-2019</a:t>
          </a:r>
        </a:p>
      </dgm:t>
    </dgm:pt>
    <dgm:pt modelId="{F1530A8C-EBF0-7D4B-8C30-DA10D92DD54A}" type="parTrans" cxnId="{F67BDF8F-1C85-3C4C-8ED1-8A2A13A02AB1}">
      <dgm:prSet/>
      <dgm:spPr/>
      <dgm:t>
        <a:bodyPr/>
        <a:lstStyle/>
        <a:p>
          <a:endParaRPr lang="en-US"/>
        </a:p>
      </dgm:t>
    </dgm:pt>
    <dgm:pt modelId="{EA8F26F7-6D18-B54F-8046-5AF0718E8C98}" type="sibTrans" cxnId="{F67BDF8F-1C85-3C4C-8ED1-8A2A13A02AB1}">
      <dgm:prSet/>
      <dgm:spPr>
        <a:solidFill>
          <a:srgbClr val="E05326"/>
        </a:solidFill>
      </dgm:spPr>
      <dgm:t>
        <a:bodyPr/>
        <a:lstStyle/>
        <a:p>
          <a:endParaRPr lang="en-US"/>
        </a:p>
      </dgm:t>
    </dgm:pt>
    <dgm:pt modelId="{80207047-8E03-BD46-9279-FE46E0ACDA67}">
      <dgm:prSet phldrT="[Text]" custT="1"/>
      <dgm:spPr>
        <a:solidFill>
          <a:srgbClr val="1F445A"/>
        </a:solidFill>
      </dgm:spPr>
      <dgm:t>
        <a:bodyPr/>
        <a:lstStyle/>
        <a:p>
          <a:r>
            <a:rPr lang="en-US" sz="2800" b="0" i="0" dirty="0">
              <a:latin typeface="Helvetica Neue Light" panose="02000403000000020004" pitchFamily="2" charset="0"/>
              <a:ea typeface="Helvetica Neue Light" panose="02000403000000020004" pitchFamily="2" charset="0"/>
            </a:rPr>
            <a:t>UV-blue colouration of feathers analyzed using reflectance spectrometry</a:t>
          </a:r>
        </a:p>
      </dgm:t>
    </dgm:pt>
    <dgm:pt modelId="{8350D45B-6E2E-0F4C-A67F-6D268AB70E5E}" type="parTrans" cxnId="{D8DE8A68-BBE0-D147-8637-A56AEE492220}">
      <dgm:prSet/>
      <dgm:spPr/>
      <dgm:t>
        <a:bodyPr/>
        <a:lstStyle/>
        <a:p>
          <a:endParaRPr lang="en-US"/>
        </a:p>
      </dgm:t>
    </dgm:pt>
    <dgm:pt modelId="{A903E9FF-246F-0344-8D28-D7D4F6EA7E59}" type="sibTrans" cxnId="{D8DE8A68-BBE0-D147-8637-A56AEE492220}">
      <dgm:prSet/>
      <dgm:spPr>
        <a:solidFill>
          <a:srgbClr val="E05326"/>
        </a:solidFill>
      </dgm:spPr>
      <dgm:t>
        <a:bodyPr/>
        <a:lstStyle/>
        <a:p>
          <a:endParaRPr lang="en-US"/>
        </a:p>
      </dgm:t>
    </dgm:pt>
    <dgm:pt modelId="{B13C98F2-4E10-5F42-9DE5-A7A688F13AB0}">
      <dgm:prSet phldrT="[Text]" custT="1"/>
      <dgm:spPr>
        <a:solidFill>
          <a:srgbClr val="1F445A"/>
        </a:solidFill>
      </dgm:spPr>
      <dgm:t>
        <a:bodyPr/>
        <a:lstStyle/>
        <a:p>
          <a:r>
            <a:rPr lang="en-US" sz="2800" b="0" i="0" dirty="0">
              <a:latin typeface="Helvetica Neue Light" panose="02000403000000020004" pitchFamily="2" charset="0"/>
              <a:ea typeface="Helvetica Neue Light" panose="02000403000000020004" pitchFamily="2" charset="0"/>
            </a:rPr>
            <a:t>Calculated</a:t>
          </a:r>
          <a:r>
            <a:rPr lang="en-US" sz="2800" b="0" i="0" baseline="0" dirty="0">
              <a:latin typeface="Helvetica Neue Light" panose="02000403000000020004" pitchFamily="2" charset="0"/>
              <a:ea typeface="Helvetica Neue Light" panose="02000403000000020004" pitchFamily="2" charset="0"/>
            </a:rPr>
            <a:t> values for hue, chroma, and brightness for each feather</a:t>
          </a:r>
          <a:endParaRPr lang="en-US" sz="2800" b="0" i="0" dirty="0">
            <a:latin typeface="Helvetica Neue Light" panose="02000403000000020004" pitchFamily="2" charset="0"/>
            <a:ea typeface="Helvetica Neue Light" panose="02000403000000020004" pitchFamily="2" charset="0"/>
          </a:endParaRPr>
        </a:p>
      </dgm:t>
    </dgm:pt>
    <dgm:pt modelId="{1358E4A0-D57B-4A46-9BF1-20805E2CCAAF}" type="parTrans" cxnId="{90B42DFF-BF73-AC4B-A84A-7EAF4EAB56EC}">
      <dgm:prSet/>
      <dgm:spPr/>
      <dgm:t>
        <a:bodyPr/>
        <a:lstStyle/>
        <a:p>
          <a:endParaRPr lang="en-US"/>
        </a:p>
      </dgm:t>
    </dgm:pt>
    <dgm:pt modelId="{EE3B0F32-90D2-AD40-95E4-860CD35CCF3E}" type="sibTrans" cxnId="{90B42DFF-BF73-AC4B-A84A-7EAF4EAB56EC}">
      <dgm:prSet/>
      <dgm:spPr>
        <a:solidFill>
          <a:srgbClr val="E05326"/>
        </a:solidFill>
      </dgm:spPr>
      <dgm:t>
        <a:bodyPr/>
        <a:lstStyle/>
        <a:p>
          <a:endParaRPr lang="en-US"/>
        </a:p>
      </dgm:t>
    </dgm:pt>
    <dgm:pt modelId="{D493C0FD-0505-9548-85D3-98DD7D980AA3}">
      <dgm:prSet custT="1"/>
      <dgm:spPr>
        <a:solidFill>
          <a:srgbClr val="1F445A"/>
        </a:solidFill>
      </dgm:spPr>
      <dgm:t>
        <a:bodyPr/>
        <a:lstStyle/>
        <a:p>
          <a:r>
            <a:rPr lang="en-US" sz="2800" b="0" i="0" dirty="0">
              <a:latin typeface="Helvetica Neue Light" panose="02000403000000020004" pitchFamily="2" charset="0"/>
              <a:ea typeface="Helvetica Neue Light" panose="02000403000000020004" pitchFamily="2" charset="0"/>
            </a:rPr>
            <a:t>Collapsed 3 variables </a:t>
          </a:r>
          <a:r>
            <a:rPr lang="en-CA" sz="2800" b="0" i="0" dirty="0">
              <a:latin typeface="Helvetica Neue Light" panose="02000403000000020004" pitchFamily="2" charset="0"/>
              <a:ea typeface="Helvetica Neue Light" panose="02000403000000020004" pitchFamily="2" charset="0"/>
            </a:rPr>
            <a:t>using principal component analysis (PCA), giving us a single variable, PC1, that describes the overall brightness of the birds within each gender</a:t>
          </a:r>
          <a:endParaRPr lang="en-US" sz="2800" b="0" i="0" dirty="0">
            <a:latin typeface="Helvetica Neue Light" panose="02000403000000020004" pitchFamily="2" charset="0"/>
            <a:ea typeface="Helvetica Neue Light" panose="02000403000000020004" pitchFamily="2" charset="0"/>
          </a:endParaRPr>
        </a:p>
      </dgm:t>
    </dgm:pt>
    <dgm:pt modelId="{95D85A85-B355-CA4E-BCC8-2C5EFFC09920}" type="parTrans" cxnId="{651BB318-09FF-504D-818F-A7FFC0153846}">
      <dgm:prSet/>
      <dgm:spPr/>
      <dgm:t>
        <a:bodyPr/>
        <a:lstStyle/>
        <a:p>
          <a:endParaRPr lang="en-US"/>
        </a:p>
      </dgm:t>
    </dgm:pt>
    <dgm:pt modelId="{FB1DBFB2-2EE5-6748-8549-BECBCC23B2DF}" type="sibTrans" cxnId="{651BB318-09FF-504D-818F-A7FFC0153846}">
      <dgm:prSet/>
      <dgm:spPr/>
      <dgm:t>
        <a:bodyPr/>
        <a:lstStyle/>
        <a:p>
          <a:endParaRPr lang="en-US"/>
        </a:p>
      </dgm:t>
    </dgm:pt>
    <dgm:pt modelId="{E0A40464-EED5-7344-A26A-1357E84330F3}" type="pres">
      <dgm:prSet presAssocID="{0AEE84C6-FB23-364D-8430-43BE03BAAAC1}" presName="diagram" presStyleCnt="0">
        <dgm:presLayoutVars>
          <dgm:dir/>
          <dgm:resizeHandles val="exact"/>
        </dgm:presLayoutVars>
      </dgm:prSet>
      <dgm:spPr/>
    </dgm:pt>
    <dgm:pt modelId="{FB604BF3-2A7D-B447-B865-617F5E655C49}" type="pres">
      <dgm:prSet presAssocID="{1C3A8690-53B8-1D4D-B88F-B338EE5BD20E}" presName="node" presStyleLbl="node1" presStyleIdx="0" presStyleCnt="4" custScaleX="106469" custScaleY="135217">
        <dgm:presLayoutVars>
          <dgm:bulletEnabled val="1"/>
        </dgm:presLayoutVars>
      </dgm:prSet>
      <dgm:spPr/>
    </dgm:pt>
    <dgm:pt modelId="{35C6C8FB-F10C-6048-8D78-795B7FCC5F59}" type="pres">
      <dgm:prSet presAssocID="{EA8F26F7-6D18-B54F-8046-5AF0718E8C98}" presName="sibTrans" presStyleLbl="sibTrans2D1" presStyleIdx="0" presStyleCnt="3"/>
      <dgm:spPr/>
    </dgm:pt>
    <dgm:pt modelId="{C01E96AC-69BE-8C45-A4BC-FC138A20370C}" type="pres">
      <dgm:prSet presAssocID="{EA8F26F7-6D18-B54F-8046-5AF0718E8C98}" presName="connectorText" presStyleLbl="sibTrans2D1" presStyleIdx="0" presStyleCnt="3"/>
      <dgm:spPr/>
    </dgm:pt>
    <dgm:pt modelId="{A70ACA6C-4940-7749-9718-71D6CF2C8653}" type="pres">
      <dgm:prSet presAssocID="{80207047-8E03-BD46-9279-FE46E0ACDA67}" presName="node" presStyleLbl="node1" presStyleIdx="1" presStyleCnt="4" custScaleX="104965" custScaleY="132253" custLinFactNeighborY="2549">
        <dgm:presLayoutVars>
          <dgm:bulletEnabled val="1"/>
        </dgm:presLayoutVars>
      </dgm:prSet>
      <dgm:spPr/>
    </dgm:pt>
    <dgm:pt modelId="{A0E6DA5D-A33F-E94C-8A17-6A36F1B6A058}" type="pres">
      <dgm:prSet presAssocID="{A903E9FF-246F-0344-8D28-D7D4F6EA7E59}" presName="sibTrans" presStyleLbl="sibTrans2D1" presStyleIdx="1" presStyleCnt="3"/>
      <dgm:spPr/>
    </dgm:pt>
    <dgm:pt modelId="{F4C42DC9-95C7-E54E-B51A-1CBEBFE37EDC}" type="pres">
      <dgm:prSet presAssocID="{A903E9FF-246F-0344-8D28-D7D4F6EA7E59}" presName="connectorText" presStyleLbl="sibTrans2D1" presStyleIdx="1" presStyleCnt="3"/>
      <dgm:spPr/>
    </dgm:pt>
    <dgm:pt modelId="{5E2CF509-7063-B84B-9FD6-5D7A6891FC5E}" type="pres">
      <dgm:prSet presAssocID="{B13C98F2-4E10-5F42-9DE5-A7A688F13AB0}" presName="node" presStyleLbl="node1" presStyleIdx="2" presStyleCnt="4" custScaleX="113772" custScaleY="113976">
        <dgm:presLayoutVars>
          <dgm:bulletEnabled val="1"/>
        </dgm:presLayoutVars>
      </dgm:prSet>
      <dgm:spPr/>
    </dgm:pt>
    <dgm:pt modelId="{A0073B5B-05F3-8A4A-97C2-B2E0AA89BF1F}" type="pres">
      <dgm:prSet presAssocID="{EE3B0F32-90D2-AD40-95E4-860CD35CCF3E}" presName="sibTrans" presStyleLbl="sibTrans2D1" presStyleIdx="2" presStyleCnt="3"/>
      <dgm:spPr/>
    </dgm:pt>
    <dgm:pt modelId="{3F3CB22F-E8C6-0C49-9AE9-0482421312A5}" type="pres">
      <dgm:prSet presAssocID="{EE3B0F32-90D2-AD40-95E4-860CD35CCF3E}" presName="connectorText" presStyleLbl="sibTrans2D1" presStyleIdx="2" presStyleCnt="3"/>
      <dgm:spPr/>
    </dgm:pt>
    <dgm:pt modelId="{2D971F54-B41F-6E4C-A909-3D69C3E1CB4A}" type="pres">
      <dgm:prSet presAssocID="{D493C0FD-0505-9548-85D3-98DD7D980AA3}" presName="node" presStyleLbl="node1" presStyleIdx="3" presStyleCnt="4" custScaleX="114569" custScaleY="118550">
        <dgm:presLayoutVars>
          <dgm:bulletEnabled val="1"/>
        </dgm:presLayoutVars>
      </dgm:prSet>
      <dgm:spPr/>
    </dgm:pt>
  </dgm:ptLst>
  <dgm:cxnLst>
    <dgm:cxn modelId="{0D54C514-397F-5A47-B7BE-28EC87391431}" type="presOf" srcId="{B13C98F2-4E10-5F42-9DE5-A7A688F13AB0}" destId="{5E2CF509-7063-B84B-9FD6-5D7A6891FC5E}" srcOrd="0" destOrd="0" presId="urn:microsoft.com/office/officeart/2005/8/layout/process5"/>
    <dgm:cxn modelId="{651BB318-09FF-504D-818F-A7FFC0153846}" srcId="{0AEE84C6-FB23-364D-8430-43BE03BAAAC1}" destId="{D493C0FD-0505-9548-85D3-98DD7D980AA3}" srcOrd="3" destOrd="0" parTransId="{95D85A85-B355-CA4E-BCC8-2C5EFFC09920}" sibTransId="{FB1DBFB2-2EE5-6748-8549-BECBCC23B2DF}"/>
    <dgm:cxn modelId="{910C1D2E-73F2-634C-B50D-B5302BD480F7}" type="presOf" srcId="{1C3A8690-53B8-1D4D-B88F-B338EE5BD20E}" destId="{FB604BF3-2A7D-B447-B865-617F5E655C49}" srcOrd="0" destOrd="0" presId="urn:microsoft.com/office/officeart/2005/8/layout/process5"/>
    <dgm:cxn modelId="{0514AB47-90C3-7A40-8FFC-654B5B53B36C}" type="presOf" srcId="{A903E9FF-246F-0344-8D28-D7D4F6EA7E59}" destId="{F4C42DC9-95C7-E54E-B51A-1CBEBFE37EDC}" srcOrd="1" destOrd="0" presId="urn:microsoft.com/office/officeart/2005/8/layout/process5"/>
    <dgm:cxn modelId="{20E8F44D-1A38-E643-A135-BC31A74F6E45}" type="presOf" srcId="{EE3B0F32-90D2-AD40-95E4-860CD35CCF3E}" destId="{A0073B5B-05F3-8A4A-97C2-B2E0AA89BF1F}" srcOrd="0" destOrd="0" presId="urn:microsoft.com/office/officeart/2005/8/layout/process5"/>
    <dgm:cxn modelId="{D8DE8A68-BBE0-D147-8637-A56AEE492220}" srcId="{0AEE84C6-FB23-364D-8430-43BE03BAAAC1}" destId="{80207047-8E03-BD46-9279-FE46E0ACDA67}" srcOrd="1" destOrd="0" parTransId="{8350D45B-6E2E-0F4C-A67F-6D268AB70E5E}" sibTransId="{A903E9FF-246F-0344-8D28-D7D4F6EA7E59}"/>
    <dgm:cxn modelId="{3E0DD771-B9DE-F44B-BE5B-6A07AA53345F}" type="presOf" srcId="{0AEE84C6-FB23-364D-8430-43BE03BAAAC1}" destId="{E0A40464-EED5-7344-A26A-1357E84330F3}" srcOrd="0" destOrd="0" presId="urn:microsoft.com/office/officeart/2005/8/layout/process5"/>
    <dgm:cxn modelId="{89198684-030E-4C4D-8594-BD884DC7BF8F}" type="presOf" srcId="{80207047-8E03-BD46-9279-FE46E0ACDA67}" destId="{A70ACA6C-4940-7749-9718-71D6CF2C8653}" srcOrd="0" destOrd="0" presId="urn:microsoft.com/office/officeart/2005/8/layout/process5"/>
    <dgm:cxn modelId="{F67BDF8F-1C85-3C4C-8ED1-8A2A13A02AB1}" srcId="{0AEE84C6-FB23-364D-8430-43BE03BAAAC1}" destId="{1C3A8690-53B8-1D4D-B88F-B338EE5BD20E}" srcOrd="0" destOrd="0" parTransId="{F1530A8C-EBF0-7D4B-8C30-DA10D92DD54A}" sibTransId="{EA8F26F7-6D18-B54F-8046-5AF0718E8C98}"/>
    <dgm:cxn modelId="{A1A193A4-FD58-804D-A9FD-42B2B7702311}" type="presOf" srcId="{D493C0FD-0505-9548-85D3-98DD7D980AA3}" destId="{2D971F54-B41F-6E4C-A909-3D69C3E1CB4A}" srcOrd="0" destOrd="0" presId="urn:microsoft.com/office/officeart/2005/8/layout/process5"/>
    <dgm:cxn modelId="{8B2815AA-9ED6-8D4D-9F49-413CD8B39207}" type="presOf" srcId="{EE3B0F32-90D2-AD40-95E4-860CD35CCF3E}" destId="{3F3CB22F-E8C6-0C49-9AE9-0482421312A5}" srcOrd="1" destOrd="0" presId="urn:microsoft.com/office/officeart/2005/8/layout/process5"/>
    <dgm:cxn modelId="{A3C102B2-581A-F641-8379-98AD3433C01B}" type="presOf" srcId="{A903E9FF-246F-0344-8D28-D7D4F6EA7E59}" destId="{A0E6DA5D-A33F-E94C-8A17-6A36F1B6A058}" srcOrd="0" destOrd="0" presId="urn:microsoft.com/office/officeart/2005/8/layout/process5"/>
    <dgm:cxn modelId="{24AD7BD9-2586-DB44-B4B5-185288007EB5}" type="presOf" srcId="{EA8F26F7-6D18-B54F-8046-5AF0718E8C98}" destId="{35C6C8FB-F10C-6048-8D78-795B7FCC5F59}" srcOrd="0" destOrd="0" presId="urn:microsoft.com/office/officeart/2005/8/layout/process5"/>
    <dgm:cxn modelId="{34019BF9-9AAE-C24E-8C6C-E617A4C692C5}" type="presOf" srcId="{EA8F26F7-6D18-B54F-8046-5AF0718E8C98}" destId="{C01E96AC-69BE-8C45-A4BC-FC138A20370C}" srcOrd="1" destOrd="0" presId="urn:microsoft.com/office/officeart/2005/8/layout/process5"/>
    <dgm:cxn modelId="{90B42DFF-BF73-AC4B-A84A-7EAF4EAB56EC}" srcId="{0AEE84C6-FB23-364D-8430-43BE03BAAAC1}" destId="{B13C98F2-4E10-5F42-9DE5-A7A688F13AB0}" srcOrd="2" destOrd="0" parTransId="{1358E4A0-D57B-4A46-9BF1-20805E2CCAAF}" sibTransId="{EE3B0F32-90D2-AD40-95E4-860CD35CCF3E}"/>
    <dgm:cxn modelId="{5219E0A1-DB3E-0F41-B43E-F5CB61E260BA}" type="presParOf" srcId="{E0A40464-EED5-7344-A26A-1357E84330F3}" destId="{FB604BF3-2A7D-B447-B865-617F5E655C49}" srcOrd="0" destOrd="0" presId="urn:microsoft.com/office/officeart/2005/8/layout/process5"/>
    <dgm:cxn modelId="{09896424-6AE0-BB4D-AAF2-3835F726EB09}" type="presParOf" srcId="{E0A40464-EED5-7344-A26A-1357E84330F3}" destId="{35C6C8FB-F10C-6048-8D78-795B7FCC5F59}" srcOrd="1" destOrd="0" presId="urn:microsoft.com/office/officeart/2005/8/layout/process5"/>
    <dgm:cxn modelId="{4052EA36-E549-B749-9363-311EB52FB9D6}" type="presParOf" srcId="{35C6C8FB-F10C-6048-8D78-795B7FCC5F59}" destId="{C01E96AC-69BE-8C45-A4BC-FC138A20370C}" srcOrd="0" destOrd="0" presId="urn:microsoft.com/office/officeart/2005/8/layout/process5"/>
    <dgm:cxn modelId="{CD1A58E3-F3AD-5A46-B3B2-BFEF3D70BC29}" type="presParOf" srcId="{E0A40464-EED5-7344-A26A-1357E84330F3}" destId="{A70ACA6C-4940-7749-9718-71D6CF2C8653}" srcOrd="2" destOrd="0" presId="urn:microsoft.com/office/officeart/2005/8/layout/process5"/>
    <dgm:cxn modelId="{8BBDE661-B744-0B4B-8949-7EADB9B99386}" type="presParOf" srcId="{E0A40464-EED5-7344-A26A-1357E84330F3}" destId="{A0E6DA5D-A33F-E94C-8A17-6A36F1B6A058}" srcOrd="3" destOrd="0" presId="urn:microsoft.com/office/officeart/2005/8/layout/process5"/>
    <dgm:cxn modelId="{CD083C72-55FD-6D4D-BC06-593D1FF811ED}" type="presParOf" srcId="{A0E6DA5D-A33F-E94C-8A17-6A36F1B6A058}" destId="{F4C42DC9-95C7-E54E-B51A-1CBEBFE37EDC}" srcOrd="0" destOrd="0" presId="urn:microsoft.com/office/officeart/2005/8/layout/process5"/>
    <dgm:cxn modelId="{88CD9CF6-C5CE-3143-9AF4-B26F10F953E4}" type="presParOf" srcId="{E0A40464-EED5-7344-A26A-1357E84330F3}" destId="{5E2CF509-7063-B84B-9FD6-5D7A6891FC5E}" srcOrd="4" destOrd="0" presId="urn:microsoft.com/office/officeart/2005/8/layout/process5"/>
    <dgm:cxn modelId="{D4B894D9-3EA9-2347-9FA3-4DA851B102B1}" type="presParOf" srcId="{E0A40464-EED5-7344-A26A-1357E84330F3}" destId="{A0073B5B-05F3-8A4A-97C2-B2E0AA89BF1F}" srcOrd="5" destOrd="0" presId="urn:microsoft.com/office/officeart/2005/8/layout/process5"/>
    <dgm:cxn modelId="{5605EBB6-5835-2844-A3B8-D787F58FC6EC}" type="presParOf" srcId="{A0073B5B-05F3-8A4A-97C2-B2E0AA89BF1F}" destId="{3F3CB22F-E8C6-0C49-9AE9-0482421312A5}" srcOrd="0" destOrd="0" presId="urn:microsoft.com/office/officeart/2005/8/layout/process5"/>
    <dgm:cxn modelId="{6EE60409-3603-8743-BB83-E2A00CA29439}" type="presParOf" srcId="{E0A40464-EED5-7344-A26A-1357E84330F3}" destId="{2D971F54-B41F-6E4C-A909-3D69C3E1CB4A}"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04BF3-2A7D-B447-B865-617F5E655C49}">
      <dsp:nvSpPr>
        <dsp:cNvPr id="0" name=""/>
        <dsp:cNvSpPr/>
      </dsp:nvSpPr>
      <dsp:spPr>
        <a:xfrm>
          <a:off x="740669" y="1976"/>
          <a:ext cx="4211196" cy="3208964"/>
        </a:xfrm>
        <a:prstGeom prst="roundRect">
          <a:avLst>
            <a:gd name="adj" fmla="val 10000"/>
          </a:avLst>
        </a:prstGeom>
        <a:solidFill>
          <a:srgbClr val="1F44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latin typeface="Helvetica Neue Light" panose="02000403000000020004" pitchFamily="2" charset="0"/>
              <a:ea typeface="Helvetica Neue Light" panose="02000403000000020004" pitchFamily="2" charset="0"/>
            </a:rPr>
            <a:t>Tail and rump (body) feathers collected from 264 ASY (after second year) birds ranging from 2011-2019</a:t>
          </a:r>
        </a:p>
      </dsp:txBody>
      <dsp:txXfrm>
        <a:off x="834656" y="95963"/>
        <a:ext cx="4023222" cy="3020990"/>
      </dsp:txXfrm>
    </dsp:sp>
    <dsp:sp modelId="{35C6C8FB-F10C-6048-8D78-795B7FCC5F59}">
      <dsp:nvSpPr>
        <dsp:cNvPr id="0" name=""/>
        <dsp:cNvSpPr/>
      </dsp:nvSpPr>
      <dsp:spPr>
        <a:xfrm rot="36080">
          <a:off x="5299911" y="1146151"/>
          <a:ext cx="838575" cy="980920"/>
        </a:xfrm>
        <a:prstGeom prst="rightArrow">
          <a:avLst>
            <a:gd name="adj1" fmla="val 60000"/>
            <a:gd name="adj2" fmla="val 50000"/>
          </a:avLst>
        </a:prstGeom>
        <a:solidFill>
          <a:srgbClr val="E0532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endParaRPr lang="en-US" sz="4200" kern="1200"/>
        </a:p>
      </dsp:txBody>
      <dsp:txXfrm>
        <a:off x="5299918" y="1341015"/>
        <a:ext cx="587003" cy="588552"/>
      </dsp:txXfrm>
    </dsp:sp>
    <dsp:sp modelId="{A70ACA6C-4940-7749-9718-71D6CF2C8653}">
      <dsp:nvSpPr>
        <dsp:cNvPr id="0" name=""/>
        <dsp:cNvSpPr/>
      </dsp:nvSpPr>
      <dsp:spPr>
        <a:xfrm>
          <a:off x="6533996" y="97639"/>
          <a:ext cx="4151708" cy="3138622"/>
        </a:xfrm>
        <a:prstGeom prst="roundRect">
          <a:avLst>
            <a:gd name="adj" fmla="val 10000"/>
          </a:avLst>
        </a:prstGeom>
        <a:solidFill>
          <a:srgbClr val="1F44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latin typeface="Helvetica Neue Light" panose="02000403000000020004" pitchFamily="2" charset="0"/>
              <a:ea typeface="Helvetica Neue Light" panose="02000403000000020004" pitchFamily="2" charset="0"/>
            </a:rPr>
            <a:t>UV-blue colouration of feathers analyzed using reflectance spectrometry</a:t>
          </a:r>
        </a:p>
      </dsp:txBody>
      <dsp:txXfrm>
        <a:off x="6625923" y="189566"/>
        <a:ext cx="3967854" cy="2954768"/>
      </dsp:txXfrm>
    </dsp:sp>
    <dsp:sp modelId="{A0E6DA5D-A33F-E94C-8A17-6A36F1B6A058}">
      <dsp:nvSpPr>
        <dsp:cNvPr id="0" name=""/>
        <dsp:cNvSpPr/>
      </dsp:nvSpPr>
      <dsp:spPr>
        <a:xfrm rot="5532030">
          <a:off x="8092273" y="3527177"/>
          <a:ext cx="854504" cy="980920"/>
        </a:xfrm>
        <a:prstGeom prst="rightArrow">
          <a:avLst>
            <a:gd name="adj1" fmla="val 60000"/>
            <a:gd name="adj2" fmla="val 50000"/>
          </a:avLst>
        </a:prstGeom>
        <a:solidFill>
          <a:srgbClr val="E0532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endParaRPr lang="en-US" sz="4200" kern="1200"/>
        </a:p>
      </dsp:txBody>
      <dsp:txXfrm rot="-5400000">
        <a:off x="8230170" y="3590480"/>
        <a:ext cx="588552" cy="598153"/>
      </dsp:txXfrm>
    </dsp:sp>
    <dsp:sp modelId="{5E2CF509-7063-B84B-9FD6-5D7A6891FC5E}">
      <dsp:nvSpPr>
        <dsp:cNvPr id="0" name=""/>
        <dsp:cNvSpPr/>
      </dsp:nvSpPr>
      <dsp:spPr>
        <a:xfrm>
          <a:off x="6185650" y="4847346"/>
          <a:ext cx="4500053" cy="2704873"/>
        </a:xfrm>
        <a:prstGeom prst="roundRect">
          <a:avLst>
            <a:gd name="adj" fmla="val 10000"/>
          </a:avLst>
        </a:prstGeom>
        <a:solidFill>
          <a:srgbClr val="1F44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latin typeface="Helvetica Neue Light" panose="02000403000000020004" pitchFamily="2" charset="0"/>
              <a:ea typeface="Helvetica Neue Light" panose="02000403000000020004" pitchFamily="2" charset="0"/>
            </a:rPr>
            <a:t>Calculated</a:t>
          </a:r>
          <a:r>
            <a:rPr lang="en-US" sz="2800" b="0" i="0" kern="1200" baseline="0" dirty="0">
              <a:latin typeface="Helvetica Neue Light" panose="02000403000000020004" pitchFamily="2" charset="0"/>
              <a:ea typeface="Helvetica Neue Light" panose="02000403000000020004" pitchFamily="2" charset="0"/>
            </a:rPr>
            <a:t> values for hue, chroma, and brightness for each feather</a:t>
          </a:r>
          <a:endParaRPr lang="en-US" sz="2800" b="0" i="0" kern="1200" dirty="0">
            <a:latin typeface="Helvetica Neue Light" panose="02000403000000020004" pitchFamily="2" charset="0"/>
            <a:ea typeface="Helvetica Neue Light" panose="02000403000000020004" pitchFamily="2" charset="0"/>
          </a:endParaRPr>
        </a:p>
      </dsp:txBody>
      <dsp:txXfrm>
        <a:off x="6264873" y="4926569"/>
        <a:ext cx="4341607" cy="2546427"/>
      </dsp:txXfrm>
    </dsp:sp>
    <dsp:sp modelId="{A0073B5B-05F3-8A4A-97C2-B2E0AA89BF1F}">
      <dsp:nvSpPr>
        <dsp:cNvPr id="0" name=""/>
        <dsp:cNvSpPr/>
      </dsp:nvSpPr>
      <dsp:spPr>
        <a:xfrm rot="10800000">
          <a:off x="4999052" y="5709322"/>
          <a:ext cx="838529" cy="980920"/>
        </a:xfrm>
        <a:prstGeom prst="rightArrow">
          <a:avLst>
            <a:gd name="adj1" fmla="val 60000"/>
            <a:gd name="adj2" fmla="val 50000"/>
          </a:avLst>
        </a:prstGeom>
        <a:solidFill>
          <a:srgbClr val="E0532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endParaRPr lang="en-US" sz="4200" kern="1200"/>
        </a:p>
      </dsp:txBody>
      <dsp:txXfrm rot="10800000">
        <a:off x="5250611" y="5905506"/>
        <a:ext cx="586970" cy="588552"/>
      </dsp:txXfrm>
    </dsp:sp>
    <dsp:sp modelId="{2D971F54-B41F-6E4C-A909-3D69C3E1CB4A}">
      <dsp:nvSpPr>
        <dsp:cNvPr id="0" name=""/>
        <dsp:cNvSpPr/>
      </dsp:nvSpPr>
      <dsp:spPr>
        <a:xfrm>
          <a:off x="71942" y="4793071"/>
          <a:ext cx="4531577" cy="2813423"/>
        </a:xfrm>
        <a:prstGeom prst="roundRect">
          <a:avLst>
            <a:gd name="adj" fmla="val 10000"/>
          </a:avLst>
        </a:prstGeom>
        <a:solidFill>
          <a:srgbClr val="1F44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latin typeface="Helvetica Neue Light" panose="02000403000000020004" pitchFamily="2" charset="0"/>
              <a:ea typeface="Helvetica Neue Light" panose="02000403000000020004" pitchFamily="2" charset="0"/>
            </a:rPr>
            <a:t>Collapsed 3 variables </a:t>
          </a:r>
          <a:r>
            <a:rPr lang="en-CA" sz="2800" b="0" i="0" kern="1200" dirty="0">
              <a:latin typeface="Helvetica Neue Light" panose="02000403000000020004" pitchFamily="2" charset="0"/>
              <a:ea typeface="Helvetica Neue Light" panose="02000403000000020004" pitchFamily="2" charset="0"/>
            </a:rPr>
            <a:t>using principal component analysis (PCA), giving us a single variable, PC1, that describes the overall brightness of the birds within each gender</a:t>
          </a:r>
          <a:endParaRPr lang="en-US" sz="2800" b="0" i="0" kern="1200" dirty="0">
            <a:latin typeface="Helvetica Neue Light" panose="02000403000000020004" pitchFamily="2" charset="0"/>
            <a:ea typeface="Helvetica Neue Light" panose="02000403000000020004" pitchFamily="2" charset="0"/>
          </a:endParaRPr>
        </a:p>
      </dsp:txBody>
      <dsp:txXfrm>
        <a:off x="154344" y="4875473"/>
        <a:ext cx="4366773" cy="26486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3/21/22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3/21/22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22655" y="114371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655" y="10536019"/>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INTRODUCTION</a:t>
            </a:r>
          </a:p>
        </p:txBody>
      </p:sp>
      <p:sp>
        <p:nvSpPr>
          <p:cNvPr id="20" name="Text Placeholder 5"/>
          <p:cNvSpPr>
            <a:spLocks noGrp="1"/>
          </p:cNvSpPr>
          <p:nvPr>
            <p:ph type="body" sz="quarter" idx="20" hasCustomPrompt="1"/>
          </p:nvPr>
        </p:nvSpPr>
        <p:spPr>
          <a:xfrm>
            <a:off x="922655" y="16651976"/>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OBJECTIVES</a:t>
            </a:r>
          </a:p>
        </p:txBody>
      </p:sp>
      <p:sp>
        <p:nvSpPr>
          <p:cNvPr id="27" name="Text Placeholder 5"/>
          <p:cNvSpPr>
            <a:spLocks noGrp="1"/>
          </p:cNvSpPr>
          <p:nvPr>
            <p:ph type="body" sz="quarter" idx="27" hasCustomPrompt="1"/>
          </p:nvPr>
        </p:nvSpPr>
        <p:spPr>
          <a:xfrm>
            <a:off x="922655" y="23497257"/>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METHODS</a:t>
            </a:r>
          </a:p>
        </p:txBody>
      </p:sp>
      <p:sp>
        <p:nvSpPr>
          <p:cNvPr id="28" name="Text Placeholder 3"/>
          <p:cNvSpPr>
            <a:spLocks noGrp="1"/>
          </p:cNvSpPr>
          <p:nvPr>
            <p:ph type="body" sz="quarter" idx="28" hasCustomPrompt="1"/>
          </p:nvPr>
        </p:nvSpPr>
        <p:spPr>
          <a:xfrm>
            <a:off x="922655" y="243702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832800" y="21054422"/>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DISCUSSION</a:t>
            </a:r>
          </a:p>
        </p:txBody>
      </p:sp>
      <p:sp>
        <p:nvSpPr>
          <p:cNvPr id="30" name="Text Placeholder 3"/>
          <p:cNvSpPr>
            <a:spLocks noGrp="1"/>
          </p:cNvSpPr>
          <p:nvPr>
            <p:ph type="body" sz="quarter" idx="30" hasCustomPrompt="1"/>
          </p:nvPr>
        </p:nvSpPr>
        <p:spPr>
          <a:xfrm>
            <a:off x="33832800" y="21943081"/>
            <a:ext cx="9144000"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22655" y="17487478"/>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12801600" y="3623071"/>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21945600" y="22596764"/>
            <a:ext cx="8229600" cy="8229600"/>
          </a:xfrm>
          <a:prstGeom prst="rect">
            <a:avLst/>
          </a:prstGeom>
        </p:spPr>
        <p:txBody>
          <a:bodyPr anchor="ctr" anchorCtr="0"/>
          <a:lstStyle>
            <a:lvl1pPr marL="0" indent="0" algn="ctr">
              <a:buNone/>
              <a:defRPr sz="8800">
                <a:solidFill>
                  <a:schemeClr val="accent4"/>
                </a:solidFill>
              </a:defRPr>
            </a:lvl1pPr>
          </a:lstStyle>
          <a:p>
            <a:r>
              <a:rPr lang="en-US"/>
              <a:t>CLICK TO ADD</a:t>
            </a:r>
            <a:br>
              <a:rPr lang="en-US"/>
            </a:br>
            <a:r>
              <a:rPr lang="en-US"/>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922655" y="4813942"/>
            <a:ext cx="9144000"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922655" y="6295122"/>
            <a:ext cx="9144000" cy="1415764"/>
          </a:xfrm>
          <a:prstGeom prst="rect">
            <a:avLst/>
          </a:prstGeom>
        </p:spPr>
        <p:txBody>
          <a:bodyPr anchor="t" anchorCtr="0">
            <a:noAutofit/>
          </a:bodyPr>
          <a:lstStyle>
            <a:lvl1pPr marL="0" indent="0" algn="l">
              <a:buFontTx/>
              <a:buNone/>
              <a:defRPr sz="3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4" name="Text Placeholder 5">
            <a:extLst>
              <a:ext uri="{FF2B5EF4-FFF2-40B4-BE49-F238E27FC236}">
                <a16:creationId xmlns:a16="http://schemas.microsoft.com/office/drawing/2014/main" id="{0497EC54-FB74-484D-9FCA-D9C6FC1CA62A}"/>
              </a:ext>
            </a:extLst>
          </p:cNvPr>
          <p:cNvSpPr>
            <a:spLocks noGrp="1"/>
          </p:cNvSpPr>
          <p:nvPr>
            <p:ph type="body" sz="quarter" idx="163" hasCustomPrompt="1"/>
          </p:nvPr>
        </p:nvSpPr>
        <p:spPr>
          <a:xfrm>
            <a:off x="33874364" y="1980769"/>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RESULTS</a:t>
            </a:r>
          </a:p>
        </p:txBody>
      </p:sp>
      <p:sp>
        <p:nvSpPr>
          <p:cNvPr id="35" name="Text Placeholder 3">
            <a:extLst>
              <a:ext uri="{FF2B5EF4-FFF2-40B4-BE49-F238E27FC236}">
                <a16:creationId xmlns:a16="http://schemas.microsoft.com/office/drawing/2014/main" id="{0F431FB4-C853-4F1D-9F6B-229CD8B0B7C0}"/>
              </a:ext>
            </a:extLst>
          </p:cNvPr>
          <p:cNvSpPr>
            <a:spLocks noGrp="1"/>
          </p:cNvSpPr>
          <p:nvPr>
            <p:ph type="body" sz="quarter" idx="164" hasCustomPrompt="1"/>
          </p:nvPr>
        </p:nvSpPr>
        <p:spPr>
          <a:xfrm>
            <a:off x="33874364" y="2881932"/>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922655" y="1925893"/>
            <a:ext cx="9144001"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cSld>
  <p:clrMapOvr>
    <a:masterClrMapping/>
  </p:clrMapOvr>
  <p:extLst>
    <p:ext uri="{DCECCB84-F9BA-43D5-87BE-67443E8EF086}">
      <p15:sldGuideLst xmlns:p15="http://schemas.microsoft.com/office/powerpoint/2012/main">
        <p15:guide id="2" pos="6336" userDrawn="1">
          <p15:clr>
            <a:srgbClr val="FBAE40"/>
          </p15:clr>
        </p15:guide>
        <p15:guide id="3" pos="21312" userDrawn="1">
          <p15:clr>
            <a:srgbClr val="FBAE40"/>
          </p15:clr>
        </p15:guide>
        <p15:guide id="4" pos="20736" userDrawn="1">
          <p15:clr>
            <a:srgbClr val="FBAE40"/>
          </p15:clr>
        </p15:guide>
        <p15:guide id="5" pos="27072" userDrawn="1">
          <p15:clr>
            <a:srgbClr val="FBAE40"/>
          </p15:clr>
        </p15:guide>
        <p15:guide id="6" pos="6912" userDrawn="1">
          <p15:clr>
            <a:srgbClr val="FBAE40"/>
          </p15:clr>
        </p15:guide>
        <p15:guide id="7" pos="576" userDrawn="1">
          <p15:clr>
            <a:srgbClr val="FBAE40"/>
          </p15:clr>
        </p15:guide>
        <p15:guide id="9" orient="horz" pos="1224" userDrawn="1">
          <p15:clr>
            <a:srgbClr val="FBAE40"/>
          </p15:clr>
        </p15:guide>
        <p15:guide id="10" orient="horz" pos="194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22655" y="114371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655" y="10536019"/>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INTRODUCTION</a:t>
            </a:r>
          </a:p>
        </p:txBody>
      </p:sp>
      <p:sp>
        <p:nvSpPr>
          <p:cNvPr id="20" name="Text Placeholder 5"/>
          <p:cNvSpPr>
            <a:spLocks noGrp="1"/>
          </p:cNvSpPr>
          <p:nvPr>
            <p:ph type="body" sz="quarter" idx="20" hasCustomPrompt="1"/>
          </p:nvPr>
        </p:nvSpPr>
        <p:spPr>
          <a:xfrm>
            <a:off x="922655" y="16651976"/>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OBJECTIVES</a:t>
            </a:r>
          </a:p>
        </p:txBody>
      </p:sp>
      <p:sp>
        <p:nvSpPr>
          <p:cNvPr id="27" name="Text Placeholder 5"/>
          <p:cNvSpPr>
            <a:spLocks noGrp="1"/>
          </p:cNvSpPr>
          <p:nvPr>
            <p:ph type="body" sz="quarter" idx="27" hasCustomPrompt="1"/>
          </p:nvPr>
        </p:nvSpPr>
        <p:spPr>
          <a:xfrm>
            <a:off x="922655" y="23497257"/>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METHODS</a:t>
            </a:r>
          </a:p>
        </p:txBody>
      </p:sp>
      <p:sp>
        <p:nvSpPr>
          <p:cNvPr id="28" name="Text Placeholder 3"/>
          <p:cNvSpPr>
            <a:spLocks noGrp="1"/>
          </p:cNvSpPr>
          <p:nvPr>
            <p:ph type="body" sz="quarter" idx="28" hasCustomPrompt="1"/>
          </p:nvPr>
        </p:nvSpPr>
        <p:spPr>
          <a:xfrm>
            <a:off x="922655" y="243702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832800" y="21054422"/>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DISCUSSION</a:t>
            </a:r>
          </a:p>
        </p:txBody>
      </p:sp>
      <p:sp>
        <p:nvSpPr>
          <p:cNvPr id="30" name="Text Placeholder 3"/>
          <p:cNvSpPr>
            <a:spLocks noGrp="1"/>
          </p:cNvSpPr>
          <p:nvPr>
            <p:ph type="body" sz="quarter" idx="30" hasCustomPrompt="1"/>
          </p:nvPr>
        </p:nvSpPr>
        <p:spPr>
          <a:xfrm>
            <a:off x="33832800" y="21943081"/>
            <a:ext cx="9144000"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22655" y="17487478"/>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12801600" y="3623071"/>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21945600" y="22596764"/>
            <a:ext cx="8229600" cy="8229600"/>
          </a:xfrm>
          <a:prstGeom prst="rect">
            <a:avLst/>
          </a:prstGeom>
        </p:spPr>
        <p:txBody>
          <a:bodyPr anchor="ctr" anchorCtr="0"/>
          <a:lstStyle>
            <a:lvl1pPr marL="0" indent="0" algn="ctr">
              <a:buNone/>
              <a:defRPr sz="8800">
                <a:solidFill>
                  <a:schemeClr val="accent4"/>
                </a:solidFill>
              </a:defRPr>
            </a:lvl1pPr>
          </a:lstStyle>
          <a:p>
            <a:r>
              <a:rPr lang="en-US"/>
              <a:t>CLICK TO ADD</a:t>
            </a:r>
            <a:br>
              <a:rPr lang="en-US"/>
            </a:br>
            <a:r>
              <a:rPr lang="en-US"/>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922655" y="4813942"/>
            <a:ext cx="9144000"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922655" y="6295122"/>
            <a:ext cx="9144000" cy="1415764"/>
          </a:xfrm>
          <a:prstGeom prst="rect">
            <a:avLst/>
          </a:prstGeom>
        </p:spPr>
        <p:txBody>
          <a:bodyPr anchor="t" anchorCtr="0">
            <a:noAutofit/>
          </a:bodyPr>
          <a:lstStyle>
            <a:lvl1pPr marL="0" indent="0" algn="l">
              <a:buFontTx/>
              <a:buNone/>
              <a:defRPr sz="3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4" name="Text Placeholder 5">
            <a:extLst>
              <a:ext uri="{FF2B5EF4-FFF2-40B4-BE49-F238E27FC236}">
                <a16:creationId xmlns:a16="http://schemas.microsoft.com/office/drawing/2014/main" id="{0497EC54-FB74-484D-9FCA-D9C6FC1CA62A}"/>
              </a:ext>
            </a:extLst>
          </p:cNvPr>
          <p:cNvSpPr>
            <a:spLocks noGrp="1"/>
          </p:cNvSpPr>
          <p:nvPr>
            <p:ph type="body" sz="quarter" idx="163" hasCustomPrompt="1"/>
          </p:nvPr>
        </p:nvSpPr>
        <p:spPr>
          <a:xfrm>
            <a:off x="33874364" y="1980769"/>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RESULTS</a:t>
            </a:r>
          </a:p>
        </p:txBody>
      </p:sp>
      <p:sp>
        <p:nvSpPr>
          <p:cNvPr id="35" name="Text Placeholder 3">
            <a:extLst>
              <a:ext uri="{FF2B5EF4-FFF2-40B4-BE49-F238E27FC236}">
                <a16:creationId xmlns:a16="http://schemas.microsoft.com/office/drawing/2014/main" id="{0F431FB4-C853-4F1D-9F6B-229CD8B0B7C0}"/>
              </a:ext>
            </a:extLst>
          </p:cNvPr>
          <p:cNvSpPr>
            <a:spLocks noGrp="1"/>
          </p:cNvSpPr>
          <p:nvPr>
            <p:ph type="body" sz="quarter" idx="164" hasCustomPrompt="1"/>
          </p:nvPr>
        </p:nvSpPr>
        <p:spPr>
          <a:xfrm>
            <a:off x="33874364" y="2881932"/>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922655" y="1925893"/>
            <a:ext cx="9144001"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extLst>
      <p:ext uri="{BB962C8B-B14F-4D97-AF65-F5344CB8AC3E}">
        <p14:creationId xmlns:p14="http://schemas.microsoft.com/office/powerpoint/2010/main" val="1424487920"/>
      </p:ext>
    </p:extLst>
  </p:cSld>
  <p:clrMapOvr>
    <a:masterClrMapping/>
  </p:clrMapOvr>
  <p:extLst>
    <p:ext uri="{DCECCB84-F9BA-43D5-87BE-67443E8EF086}">
      <p15:sldGuideLst xmlns:p15="http://schemas.microsoft.com/office/powerpoint/2012/main">
        <p15:guide id="2" pos="6336">
          <p15:clr>
            <a:srgbClr val="FBAE40"/>
          </p15:clr>
        </p15:guide>
        <p15:guide id="3" pos="21312">
          <p15:clr>
            <a:srgbClr val="FBAE40"/>
          </p15:clr>
        </p15:guide>
        <p15:guide id="4" pos="20736">
          <p15:clr>
            <a:srgbClr val="FBAE40"/>
          </p15:clr>
        </p15:guide>
        <p15:guide id="5" pos="27072">
          <p15:clr>
            <a:srgbClr val="FBAE40"/>
          </p15:clr>
        </p15:guide>
        <p15:guide id="6" pos="6912">
          <p15:clr>
            <a:srgbClr val="FBAE40"/>
          </p15:clr>
        </p15:guide>
        <p15:guide id="7" pos="576">
          <p15:clr>
            <a:srgbClr val="FBAE40"/>
          </p15:clr>
        </p15:guide>
        <p15:guide id="9" orient="horz" pos="1224">
          <p15:clr>
            <a:srgbClr val="FBAE40"/>
          </p15:clr>
        </p15:guide>
        <p15:guide id="10" orient="horz" pos="19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4325"/>
            <a:ext cx="43891200" cy="3297346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Box 14"/>
          <p:cNvSpPr txBox="1">
            <a:spLocks noChangeArrowheads="1"/>
          </p:cNvSpPr>
          <p:nvPr/>
        </p:nvSpPr>
        <p:spPr bwMode="auto">
          <a:xfrm>
            <a:off x="1567305" y="3239091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err="1">
                <a:solidFill>
                  <a:schemeClr val="bg1">
                    <a:lumMod val="75000"/>
                  </a:schemeClr>
                </a:solidFill>
                <a:latin typeface="Arial" charset="0"/>
              </a:rPr>
              <a:t>www.PosterPresentations.com</a:t>
            </a:r>
            <a:endParaRPr lang="en-US" sz="1100" b="1" dirty="0">
              <a:solidFill>
                <a:schemeClr val="bg1">
                  <a:lumMod val="75000"/>
                </a:schemeClr>
              </a:solidFill>
              <a:latin typeface="Arial" charset="0"/>
            </a:endParaRP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31902376"/>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4324"/>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0972800" y="-4324"/>
            <a:ext cx="21945600" cy="329184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700676" y="32061839"/>
            <a:ext cx="8291482" cy="653921"/>
          </a:xfrm>
          <a:prstGeom prst="rect">
            <a:avLst/>
          </a:prstGeom>
          <a:noFill/>
          <a:ln w="9525">
            <a:noFill/>
            <a:miter lim="800000"/>
            <a:headEnd/>
            <a:tailEnd/>
          </a:ln>
          <a:effectLst/>
        </p:spPr>
        <p:txBody>
          <a:bodyPr wrap="square" lIns="259594" tIns="129774" rIns="259594" bIns="129774">
            <a:spAutoFit/>
          </a:bodyPr>
          <a:lstStyle/>
          <a:p>
            <a:pPr eaLnBrk="0" hangingPunct="0">
              <a:lnSpc>
                <a:spcPts val="772"/>
              </a:lnSpc>
              <a:spcBef>
                <a:spcPct val="50000"/>
              </a:spcBef>
              <a:defRPr/>
            </a:pPr>
            <a:r>
              <a:rPr lang="en-US" sz="1050" b="1">
                <a:solidFill>
                  <a:schemeClr val="bg1">
                    <a:lumMod val="50000"/>
                  </a:schemeClr>
                </a:solidFill>
                <a:latin typeface="Arial" charset="0"/>
              </a:rPr>
              <a:t>RESEARCH POSTER PRESENTATION TEMPLATE © 2019</a:t>
            </a:r>
          </a:p>
          <a:p>
            <a:pPr eaLnBrk="0" hangingPunct="0">
              <a:lnSpc>
                <a:spcPts val="772"/>
              </a:lnSpc>
              <a:spcBef>
                <a:spcPct val="50000"/>
              </a:spcBef>
              <a:defRPr/>
            </a:pPr>
            <a:r>
              <a:rPr lang="en-US" sz="2000" b="1">
                <a:solidFill>
                  <a:schemeClr val="bg1">
                    <a:lumMod val="50000"/>
                  </a:schemeClr>
                </a:solidFill>
                <a:latin typeface="Arial" charset="0"/>
              </a:rPr>
              <a:t>www.PosterPresentations.com</a:t>
            </a:r>
          </a:p>
        </p:txBody>
      </p:sp>
      <p:graphicFrame>
        <p:nvGraphicFramePr>
          <p:cNvPr id="60" name="Table 59">
            <a:extLst>
              <a:ext uri="{FF2B5EF4-FFF2-40B4-BE49-F238E27FC236}">
                <a16:creationId xmlns:a16="http://schemas.microsoft.com/office/drawing/2014/main" id="{C7BA96D5-2156-2D45-9020-DE8BBB03796F}"/>
              </a:ext>
            </a:extLst>
          </p:cNvPr>
          <p:cNvGraphicFramePr>
            <a:graphicFrameLocks noGrp="1"/>
          </p:cNvGraphicFramePr>
          <p:nvPr userDrawn="1">
            <p:extLst>
              <p:ext uri="{D42A27DB-BD31-4B8C-83A1-F6EECF244321}">
                <p14:modId xmlns:p14="http://schemas.microsoft.com/office/powerpoint/2010/main" val="677551763"/>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a:solidFill>
                            <a:srgbClr val="1F3A4E"/>
                          </a:solidFill>
                          <a:latin typeface="Arial Black" panose="020B0A04020102020204" pitchFamily="34" charset="0"/>
                        </a:rPr>
                        <a:t>QUICK START GUIDE</a:t>
                      </a:r>
                      <a:br>
                        <a:rPr lang="en-US" sz="3600" b="0" spc="600">
                          <a:solidFill>
                            <a:srgbClr val="1F3A4E"/>
                          </a:solidFill>
                          <a:latin typeface="Arial Black" panose="020B0A04020102020204" pitchFamily="34" charset="0"/>
                        </a:rPr>
                      </a:br>
                      <a:r>
                        <a:rPr lang="en-US" sz="2800" b="1" spc="0">
                          <a:solidFill>
                            <a:srgbClr val="FF0000"/>
                          </a:solidFill>
                          <a:latin typeface="Trebuchet MS" pitchFamily="34" charset="0"/>
                        </a:rPr>
                        <a:t>(THIS SIDEBAR WILL NOT PRINT)</a:t>
                      </a:r>
                      <a:endParaRPr lang="en-US" sz="3600" b="1" spc="60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a:solidFill>
                            <a:srgbClr val="D9D9D9"/>
                          </a:solidFill>
                          <a:latin typeface="Arial"/>
                          <a:cs typeface="Arial"/>
                        </a:rPr>
                        <a:t>This PowerPoint template produces a </a:t>
                      </a:r>
                      <a:r>
                        <a:rPr lang="en-US" sz="2000" i="0">
                          <a:solidFill>
                            <a:srgbClr val="FFC000"/>
                          </a:solidFill>
                          <a:latin typeface="Arial"/>
                          <a:cs typeface="Arial"/>
                        </a:rPr>
                        <a:t>36"x48" </a:t>
                      </a:r>
                      <a:r>
                        <a:rPr lang="en-US" sz="2000" i="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the  </a:t>
                      </a:r>
                      <a:r>
                        <a:rPr lang="en-US" sz="2000" i="0">
                          <a:solidFill>
                            <a:srgbClr val="FFC000"/>
                          </a:solidFill>
                          <a:latin typeface="Arial"/>
                          <a:cs typeface="Arial"/>
                        </a:rPr>
                        <a:t>HELP DESK</a:t>
                      </a:r>
                      <a:r>
                        <a:rPr lang="en-US" sz="2000" i="0" baseline="0">
                          <a:solidFill>
                            <a:srgbClr val="D9D9D9"/>
                          </a:solidFill>
                          <a:latin typeface="Arial"/>
                          <a:cs typeface="Arial"/>
                        </a:rPr>
                        <a:t> </a:t>
                      </a:r>
                      <a:r>
                        <a:rPr lang="en-US" sz="2000" i="0">
                          <a:solidFill>
                            <a:srgbClr val="D9D9D9"/>
                          </a:solidFill>
                          <a:latin typeface="Arial"/>
                          <a:cs typeface="Arial"/>
                        </a:rPr>
                        <a:t>tab.</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To print your poster using our same-day professional printing service,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a:t>
                      </a:r>
                      <a:r>
                        <a:rPr lang="en-US" sz="2000" i="0">
                          <a:solidFill>
                            <a:srgbClr val="FFC000"/>
                          </a:solidFill>
                          <a:latin typeface="Arial"/>
                          <a:cs typeface="Arial"/>
                        </a:rPr>
                        <a:t>Order your poster</a:t>
                      </a:r>
                      <a:r>
                        <a:rPr lang="en-US" sz="2000" i="0">
                          <a:solidFill>
                            <a:srgbClr val="D9D9D9"/>
                          </a:solidFill>
                          <a:latin typeface="Arial"/>
                          <a:cs typeface="Arial"/>
                        </a:rPr>
                        <a:t>".</a:t>
                      </a:r>
                      <a:endParaRPr lang="en-US" sz="2000" b="1">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a:solidFill>
                          <a:srgbClr val="1F3A4E"/>
                        </a:solidFill>
                      </a:endParaRPr>
                    </a:p>
                    <a:p>
                      <a:pPr algn="ctr"/>
                      <a:endParaRPr lang="en-US" sz="2000">
                        <a:solidFill>
                          <a:srgbClr val="1F3A4E"/>
                        </a:solidFill>
                      </a:endParaRPr>
                    </a:p>
                    <a:p>
                      <a:pPr algn="ctr"/>
                      <a:r>
                        <a:rPr lang="en-US" sz="2000">
                          <a:solidFill>
                            <a:schemeClr val="bg1"/>
                          </a:solidFill>
                          <a:latin typeface="Arial" panose="020B0604020202020204" pitchFamily="34" charset="0"/>
                          <a:cs typeface="Arial" panose="020B0604020202020204" pitchFamily="34" charset="0"/>
                        </a:rPr>
                        <a:t>This is a template for a </a:t>
                      </a:r>
                    </a:p>
                    <a:p>
                      <a:pPr algn="ctr"/>
                      <a:r>
                        <a:rPr lang="en-US" sz="2000">
                          <a:solidFill>
                            <a:schemeClr val="bg1"/>
                          </a:solidFill>
                          <a:latin typeface="Arial" panose="020B0604020202020204" pitchFamily="34" charset="0"/>
                          <a:cs typeface="Arial" panose="020B0604020202020204" pitchFamily="34" charset="0"/>
                        </a:rPr>
                        <a:t>presentation poster</a:t>
                      </a:r>
                      <a:br>
                        <a:rPr lang="en-US" sz="2000">
                          <a:solidFill>
                            <a:schemeClr val="bg1"/>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36 inches tall</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by</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48 inches wide</a:t>
                      </a:r>
                      <a:br>
                        <a:rPr lang="en-US" sz="2000">
                          <a:solidFill>
                            <a:schemeClr val="bg1"/>
                          </a:solidFill>
                          <a:latin typeface="Arial" panose="020B0604020202020204" pitchFamily="34" charset="0"/>
                          <a:cs typeface="Arial" panose="020B0604020202020204" pitchFamily="34" charset="0"/>
                        </a:rPr>
                      </a:br>
                      <a:endParaRPr lang="en-US" sz="200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Important: Check the template size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30 tall x 40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42 tall x 56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a:solidFill>
                          <a:srgbClr val="1F3A4E"/>
                        </a:solidFill>
                      </a:endParaRPr>
                    </a:p>
                  </a:txBody>
                  <a:tcPr>
                    <a:blipFill rotWithShape="1">
                      <a:blip r:embed="rId3"/>
                      <a:stretch>
                        <a:fillRect/>
                      </a:stretch>
                    </a:blipFill>
                  </a:tcPr>
                </a:tc>
                <a:tc>
                  <a:txBody>
                    <a:bodyPr/>
                    <a:lstStyle/>
                    <a:p>
                      <a:pPr algn="l"/>
                      <a:r>
                        <a:rPr lang="en-US" sz="2400" b="1" baseline="0">
                          <a:solidFill>
                            <a:srgbClr val="FFC000"/>
                          </a:solidFill>
                          <a:latin typeface="Arial" panose="020B0604020202020204" pitchFamily="34" charset="0"/>
                          <a:cs typeface="Arial" panose="020B0604020202020204" pitchFamily="34" charset="0"/>
                        </a:rPr>
                        <a:t>How to </a:t>
                      </a:r>
                      <a:r>
                        <a:rPr lang="en-US" sz="4000" b="1" baseline="0">
                          <a:solidFill>
                            <a:srgbClr val="FFC000"/>
                          </a:solidFill>
                          <a:latin typeface="Arial" panose="020B0604020202020204" pitchFamily="34" charset="0"/>
                          <a:cs typeface="Arial" panose="020B0604020202020204" pitchFamily="34" charset="0"/>
                        </a:rPr>
                        <a:t>Zoom in </a:t>
                      </a:r>
                      <a:r>
                        <a:rPr lang="en-US" sz="2400" b="1" baseline="0">
                          <a:solidFill>
                            <a:srgbClr val="FFC000"/>
                          </a:solidFill>
                          <a:latin typeface="Arial" panose="020B0604020202020204" pitchFamily="34" charset="0"/>
                          <a:cs typeface="Arial" panose="020B0604020202020204" pitchFamily="34" charset="0"/>
                        </a:rPr>
                        <a:t>and </a:t>
                      </a:r>
                      <a:r>
                        <a:rPr lang="en-US" sz="1800" b="1" baseline="0">
                          <a:solidFill>
                            <a:srgbClr val="FFC000"/>
                          </a:solidFill>
                          <a:latin typeface="Arial" panose="020B0604020202020204" pitchFamily="34" charset="0"/>
                          <a:cs typeface="Arial" panose="020B0604020202020204" pitchFamily="34" charset="0"/>
                        </a:rPr>
                        <a:t>out</a:t>
                      </a:r>
                      <a:endParaRPr lang="en-US" sz="2400" b="1" baseline="0">
                        <a:solidFill>
                          <a:srgbClr val="FFC000"/>
                        </a:solidFill>
                        <a:latin typeface="Arial" panose="020B0604020202020204" pitchFamily="34" charset="0"/>
                        <a:cs typeface="Arial" panose="020B0604020202020204" pitchFamily="34" charset="0"/>
                      </a:endParaRPr>
                    </a:p>
                    <a:p>
                      <a:pPr algn="l"/>
                      <a:r>
                        <a:rPr lang="en-US" sz="2000" b="0" baseline="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1. </a:t>
                      </a:r>
                      <a:r>
                        <a:rPr lang="en-US" sz="2000" b="0" baseline="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2. </a:t>
                      </a:r>
                      <a:r>
                        <a:rPr lang="en-US" sz="2000" b="0" baseline="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Ruler and Guides</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a:solidFill>
                          <a:srgbClr val="1F3A4E"/>
                        </a:solidFill>
                      </a:endParaRPr>
                    </a:p>
                  </a:txBody>
                  <a:tcPr>
                    <a:blipFill rotWithShape="1">
                      <a:blip r:embed="rId4"/>
                      <a:stretch>
                        <a:fillRect/>
                      </a:stretch>
                    </a:blipFill>
                  </a:tcPr>
                </a:tc>
                <a:tc>
                  <a:txBody>
                    <a:bodyPr/>
                    <a:lstStyle/>
                    <a:p>
                      <a:pPr marL="0" lvl="1" indent="0" algn="l" defTabSz="114300"/>
                      <a:r>
                        <a:rPr lang="en-US" sz="2400" b="1" baseline="0">
                          <a:solidFill>
                            <a:srgbClr val="FFC000"/>
                          </a:solidFill>
                          <a:latin typeface="Arial" panose="020B0604020202020204" pitchFamily="34" charset="0"/>
                          <a:cs typeface="Arial" panose="020B0604020202020204" pitchFamily="34" charset="0"/>
                        </a:rPr>
                        <a:t>Headers and text containers</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Click inside a section header to add its text.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a:solidFill>
                            <a:srgbClr val="FFC000"/>
                          </a:solidFill>
                          <a:latin typeface="Arial" panose="020B0604020202020204" pitchFamily="34" charset="0"/>
                          <a:cs typeface="Arial" panose="020B0604020202020204" pitchFamily="34" charset="0"/>
                        </a:rPr>
                        <a:t>Adding content to the poster</a:t>
                      </a:r>
                    </a:p>
                    <a:p>
                      <a:r>
                        <a:rPr lang="en-US" sz="2000" baseline="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4" name="Table 63">
            <a:extLst>
              <a:ext uri="{FF2B5EF4-FFF2-40B4-BE49-F238E27FC236}">
                <a16:creationId xmlns:a16="http://schemas.microsoft.com/office/drawing/2014/main" id="{D190F9AB-56D0-244B-B0D0-9D7AC22249AE}"/>
              </a:ext>
            </a:extLst>
          </p:cNvPr>
          <p:cNvGraphicFramePr>
            <a:graphicFrameLocks noGrp="1"/>
          </p:cNvGraphicFramePr>
          <p:nvPr userDrawn="1">
            <p:extLst>
              <p:ext uri="{D42A27DB-BD31-4B8C-83A1-F6EECF244321}">
                <p14:modId xmlns:p14="http://schemas.microsoft.com/office/powerpoint/2010/main" val="3648068066"/>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a:solidFill>
                            <a:srgbClr val="1F3A4E"/>
                          </a:solidFill>
                          <a:latin typeface="Arial Black" panose="020B0A04020102020204" pitchFamily="34" charset="0"/>
                        </a:rPr>
                        <a:t>QUICK START GUIDE</a:t>
                      </a:r>
                      <a:br>
                        <a:rPr lang="en-US" sz="4000" b="0" spc="600">
                          <a:solidFill>
                            <a:srgbClr val="1F3A4E"/>
                          </a:solidFill>
                          <a:latin typeface="Arial Black" panose="020B0A04020102020204" pitchFamily="34" charset="0"/>
                        </a:rPr>
                      </a:br>
                      <a:r>
                        <a:rPr lang="en-US" sz="3200" b="1" spc="0">
                          <a:solidFill>
                            <a:srgbClr val="FF0000"/>
                          </a:solidFill>
                          <a:latin typeface="Trebuchet MS" pitchFamily="34" charset="0"/>
                        </a:rPr>
                        <a:t>(THIS SIDEBAR WILL NOT PRINT)</a:t>
                      </a:r>
                      <a:endParaRPr lang="en-US" sz="40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a:solidFill>
                          <a:srgbClr val="FFC000"/>
                        </a:solidFill>
                      </a:endParaRP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a:solidFill>
                            <a:srgbClr val="FFC000"/>
                          </a:solidFill>
                          <a:latin typeface="Arial" panose="020B0604020202020204" pitchFamily="34" charset="0"/>
                          <a:cs typeface="Arial" panose="020B0604020202020204" pitchFamily="34" charset="0"/>
                        </a:rPr>
                        <a:t>How to change the column layout configuration</a:t>
                      </a:r>
                    </a:p>
                    <a:p>
                      <a:r>
                        <a:rPr lang="en-US" sz="240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a:solidFill>
                            <a:srgbClr val="D9D9D9"/>
                          </a:solidFill>
                          <a:latin typeface="Arial" panose="020B0604020202020204" pitchFamily="34" charset="0"/>
                          <a:cs typeface="Arial" panose="020B0604020202020204" pitchFamily="34" charset="0"/>
                        </a:rPr>
                        <a:t>You can see a tutorial here: </a:t>
                      </a:r>
                      <a:r>
                        <a:rPr lang="en-US" sz="2400" u="sng">
                          <a:solidFill>
                            <a:srgbClr val="FFC000"/>
                          </a:solidFill>
                          <a:latin typeface="Arial" panose="020B0604020202020204" pitchFamily="34" charset="0"/>
                          <a:cs typeface="Arial" panose="020B0604020202020204" pitchFamily="34" charset="0"/>
                        </a:rPr>
                        <a:t>https://</a:t>
                      </a:r>
                      <a:r>
                        <a:rPr lang="en-US" sz="2400" u="sng" err="1">
                          <a:solidFill>
                            <a:srgbClr val="FFC000"/>
                          </a:solidFill>
                          <a:latin typeface="Arial" panose="020B0604020202020204" pitchFamily="34" charset="0"/>
                          <a:cs typeface="Arial" panose="020B0604020202020204" pitchFamily="34" charset="0"/>
                        </a:rPr>
                        <a:t>www.posterpresentations.com</a:t>
                      </a:r>
                      <a:r>
                        <a:rPr lang="en-US" sz="2400" u="sng">
                          <a:solidFill>
                            <a:srgbClr val="FFC000"/>
                          </a:solidFill>
                          <a:latin typeface="Arial" panose="020B0604020202020204" pitchFamily="34" charset="0"/>
                          <a:cs typeface="Arial" panose="020B0604020202020204" pitchFamily="34" charset="0"/>
                        </a:rPr>
                        <a:t>/how-to-change-the-column-</a:t>
                      </a:r>
                      <a:r>
                        <a:rPr lang="en-US" sz="2400" u="sng" err="1">
                          <a:solidFill>
                            <a:srgbClr val="FFC000"/>
                          </a:solidFill>
                          <a:latin typeface="Arial" panose="020B0604020202020204" pitchFamily="34" charset="0"/>
                          <a:cs typeface="Arial" panose="020B0604020202020204" pitchFamily="34" charset="0"/>
                        </a:rPr>
                        <a:t>configuration.html</a:t>
                      </a:r>
                      <a:endParaRPr lang="en-US" u="sng">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panose="020B0604020202020204" pitchFamily="34" charset="0"/>
                          <a:cs typeface="Arial" panose="020B0604020202020204" pitchFamily="34" charset="0"/>
                        </a:rPr>
                        <a:t>The Quick Start</a:t>
                      </a:r>
                      <a:r>
                        <a:rPr lang="en-US" sz="2400" baseline="0" noProof="0">
                          <a:solidFill>
                            <a:srgbClr val="D9D9D9"/>
                          </a:solidFill>
                          <a:latin typeface="Arial" panose="020B0604020202020204" pitchFamily="34" charset="0"/>
                          <a:cs typeface="Arial" panose="020B0604020202020204" pitchFamily="34" charset="0"/>
                        </a:rPr>
                        <a:t> Guides</a:t>
                      </a:r>
                      <a:r>
                        <a:rPr lang="en-US" sz="2400" noProof="0">
                          <a:solidFill>
                            <a:srgbClr val="D9D9D9"/>
                          </a:solidFill>
                          <a:latin typeface="Arial" panose="020B0604020202020204" pitchFamily="34" charset="0"/>
                          <a:cs typeface="Arial" panose="020B0604020202020204" pitchFamily="34" charset="0"/>
                        </a:rPr>
                        <a:t> </a:t>
                      </a:r>
                      <a:r>
                        <a:rPr lang="en-US" sz="2400" u="sng" noProof="0">
                          <a:solidFill>
                            <a:srgbClr val="D9D9D9"/>
                          </a:solidFill>
                          <a:latin typeface="Arial" panose="020B0604020202020204" pitchFamily="34" charset="0"/>
                          <a:cs typeface="Arial" panose="020B0604020202020204" pitchFamily="34" charset="0"/>
                        </a:rPr>
                        <a:t>are outside the template’s printable area</a:t>
                      </a:r>
                      <a:r>
                        <a:rPr lang="en-US" sz="2400" noProof="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To hide the guides click on the </a:t>
                      </a:r>
                      <a:r>
                        <a:rPr lang="en-US" sz="2400" b="1" baseline="0" noProof="0">
                          <a:solidFill>
                            <a:srgbClr val="D9D9D9"/>
                          </a:solidFill>
                          <a:latin typeface="Arial" panose="020B0604020202020204" pitchFamily="34" charset="0"/>
                          <a:cs typeface="Arial" panose="020B0604020202020204" pitchFamily="34" charset="0"/>
                        </a:rPr>
                        <a:t>Home</a:t>
                      </a:r>
                      <a:r>
                        <a:rPr lang="en-US" sz="24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a:solidFill>
                            <a:srgbClr val="D9D9D9"/>
                          </a:solidFill>
                          <a:latin typeface="Arial" panose="020B0604020202020204" pitchFamily="34" charset="0"/>
                          <a:cs typeface="Arial" panose="020B0604020202020204" pitchFamily="34" charset="0"/>
                        </a:rPr>
                        <a:t>Without Guides </a:t>
                      </a:r>
                      <a:r>
                        <a:rPr lang="en-US" sz="2400" b="0"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a:t>
                      </a:r>
                      <a:endParaRPr lang="en-US" sz="240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a:solidFill>
                            <a:srgbClr val="FFC000"/>
                          </a:solidFill>
                          <a:latin typeface="Arial" panose="020B0604020202020204" pitchFamily="34" charset="0"/>
                          <a:cs typeface="Arial" panose="020B0604020202020204" pitchFamily="34" charset="0"/>
                        </a:rPr>
                        <a:t>How to</a:t>
                      </a:r>
                      <a:r>
                        <a:rPr lang="en-US" sz="2800" b="1" baseline="0">
                          <a:solidFill>
                            <a:srgbClr val="FFC000"/>
                          </a:solidFill>
                          <a:latin typeface="Arial" panose="020B0604020202020204" pitchFamily="34" charset="0"/>
                          <a:cs typeface="Arial" panose="020B0604020202020204" pitchFamily="34" charset="0"/>
                        </a:rPr>
                        <a:t> preview your poster prior to printing</a:t>
                      </a:r>
                      <a:endParaRPr lang="en-US" sz="2800" b="1">
                        <a:solidFill>
                          <a:srgbClr val="FFC000"/>
                        </a:solidFill>
                        <a:latin typeface="Arial" panose="020B0604020202020204" pitchFamily="34" charset="0"/>
                        <a:cs typeface="Arial" panose="020B0604020202020204" pitchFamily="34" charset="0"/>
                      </a:endParaRPr>
                    </a:p>
                    <a:p>
                      <a:r>
                        <a:rPr lang="en-US" sz="2400">
                          <a:solidFill>
                            <a:srgbClr val="D9D9D9"/>
                          </a:solidFill>
                          <a:latin typeface="Arial" panose="020B0604020202020204" pitchFamily="34" charset="0"/>
                          <a:cs typeface="Arial" panose="020B0604020202020204" pitchFamily="34" charset="0"/>
                        </a:rPr>
                        <a:t>You can preview your poster at any time by pressing the </a:t>
                      </a:r>
                      <a:r>
                        <a:rPr lang="en-US" sz="2400">
                          <a:solidFill>
                            <a:srgbClr val="FFC000"/>
                          </a:solidFill>
                          <a:latin typeface="Arial" panose="020B0604020202020204" pitchFamily="34" charset="0"/>
                          <a:cs typeface="Arial" panose="020B0604020202020204" pitchFamily="34" charset="0"/>
                        </a:rPr>
                        <a:t>F5 key</a:t>
                      </a:r>
                      <a:r>
                        <a:rPr lang="en-US" sz="240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a:solidFill>
                            <a:srgbClr val="FFC000"/>
                          </a:solidFill>
                          <a:latin typeface="Arial" panose="020B0604020202020204" pitchFamily="34" charset="0"/>
                          <a:cs typeface="Arial" panose="020B0604020202020204" pitchFamily="34" charset="0"/>
                        </a:rPr>
                        <a:t>ESC key </a:t>
                      </a:r>
                      <a:r>
                        <a:rPr lang="en-US" sz="240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a:solidFill>
                            <a:srgbClr val="D9D9D9"/>
                          </a:solidFill>
                          <a:latin typeface="Arial" panose="020B0604020202020204" pitchFamily="34" charset="0"/>
                          <a:cs typeface="Arial" panose="020B0604020202020204" pitchFamily="34" charset="0"/>
                        </a:rPr>
                        <a:t>F5</a:t>
                      </a:r>
                      <a:r>
                        <a:rPr lang="en-US" sz="2400" baseline="0">
                          <a:solidFill>
                            <a:srgbClr val="D9D9D9"/>
                          </a:solidFill>
                          <a:latin typeface="Arial" panose="020B0604020202020204" pitchFamily="34" charset="0"/>
                          <a:cs typeface="Arial" panose="020B0604020202020204" pitchFamily="34" charset="0"/>
                        </a:rPr>
                        <a:t> </a:t>
                      </a:r>
                      <a:endParaRPr lang="en-US"/>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When you are ready to have your poster printed go online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and click on the "</a:t>
                      </a:r>
                      <a:r>
                        <a:rPr lang="en-US" sz="2400" noProof="0">
                          <a:solidFill>
                            <a:srgbClr val="FFC000"/>
                          </a:solidFill>
                          <a:latin typeface="Arial"/>
                          <a:cs typeface="Arial"/>
                        </a:rPr>
                        <a:t>Order Your Poster</a:t>
                      </a:r>
                      <a:r>
                        <a:rPr lang="en-US" sz="2400" noProof="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a:solidFill>
                            <a:srgbClr val="D9D9D9"/>
                          </a:solidFill>
                          <a:latin typeface="Arial"/>
                          <a:cs typeface="Arial"/>
                        </a:rPr>
                      </a:br>
                      <a:r>
                        <a:rPr lang="en-US" sz="2400" noProof="0">
                          <a:solidFill>
                            <a:srgbClr val="D9D9D9"/>
                          </a:solidFill>
                          <a:latin typeface="Arial"/>
                          <a:cs typeface="Arial"/>
                        </a:rPr>
                        <a:t>Go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a:solidFill>
                            <a:schemeClr val="bg1">
                              <a:lumMod val="85000"/>
                            </a:schemeClr>
                          </a:solidFill>
                          <a:latin typeface="Arial"/>
                          <a:cs typeface="Arial"/>
                        </a:rPr>
                        <a:t>© 2019</a:t>
                      </a:r>
                      <a:r>
                        <a:rPr lang="en-US" sz="2000" baseline="0">
                          <a:solidFill>
                            <a:schemeClr val="bg1">
                              <a:lumMod val="85000"/>
                            </a:schemeClr>
                          </a:solidFill>
                          <a:latin typeface="Arial"/>
                          <a:cs typeface="Arial"/>
                        </a:rPr>
                        <a:t> </a:t>
                      </a:r>
                      <a:r>
                        <a:rPr lang="en-US" sz="2000" err="1">
                          <a:solidFill>
                            <a:schemeClr val="bg1">
                              <a:lumMod val="85000"/>
                            </a:schemeClr>
                          </a:solidFill>
                          <a:latin typeface="Arial"/>
                          <a:cs typeface="Arial"/>
                        </a:rPr>
                        <a:t>PosterPresentations.com</a:t>
                      </a:r>
                      <a:br>
                        <a:rPr lang="en-US" sz="2000">
                          <a:solidFill>
                            <a:schemeClr val="bg1">
                              <a:lumMod val="85000"/>
                            </a:schemeClr>
                          </a:solidFill>
                          <a:latin typeface="Arial"/>
                          <a:cs typeface="Arial"/>
                        </a:rPr>
                      </a:br>
                      <a:r>
                        <a:rPr lang="en-US" sz="2000">
                          <a:solidFill>
                            <a:schemeClr val="bg1">
                              <a:lumMod val="85000"/>
                            </a:schemeClr>
                          </a:solidFill>
                          <a:latin typeface="Arial"/>
                          <a:cs typeface="Arial"/>
                        </a:rPr>
                        <a:t>2117 Fourth Street ,</a:t>
                      </a:r>
                      <a:r>
                        <a:rPr lang="en-US" sz="2000" baseline="0">
                          <a:solidFill>
                            <a:schemeClr val="bg1">
                              <a:lumMod val="85000"/>
                            </a:schemeClr>
                          </a:solidFill>
                          <a:latin typeface="Arial"/>
                          <a:cs typeface="Arial"/>
                        </a:rPr>
                        <a:t> STE C        </a:t>
                      </a:r>
                    </a:p>
                    <a:p>
                      <a:pPr>
                        <a:lnSpc>
                          <a:spcPts val="2600"/>
                        </a:lnSpc>
                      </a:pPr>
                      <a:r>
                        <a:rPr lang="en-US" sz="2000" baseline="0">
                          <a:solidFill>
                            <a:schemeClr val="bg1">
                              <a:lumMod val="85000"/>
                            </a:schemeClr>
                          </a:solidFill>
                          <a:latin typeface="Arial"/>
                          <a:cs typeface="Arial"/>
                        </a:rPr>
                        <a:t>Berkeley CA 94710 USA</a:t>
                      </a:r>
                      <a:endParaRPr lang="en-US" sz="200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a:solidFill>
                            <a:srgbClr val="D0D0D0"/>
                          </a:solidFill>
                          <a:latin typeface="Arial"/>
                          <a:cs typeface="Arial"/>
                        </a:rPr>
                        <a:t>For complete tutorials</a:t>
                      </a:r>
                      <a:r>
                        <a:rPr lang="en-US" sz="2400" b="1" baseline="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a:solidFill>
                            <a:srgbClr val="FFC000"/>
                          </a:solidFill>
                          <a:latin typeface="Arial"/>
                          <a:cs typeface="Arial"/>
                        </a:rPr>
                        <a:t>https://</a:t>
                      </a:r>
                      <a:r>
                        <a:rPr lang="en-US" sz="1800" b="1" err="1">
                          <a:solidFill>
                            <a:srgbClr val="FFC000"/>
                          </a:solidFill>
                          <a:latin typeface="Arial"/>
                          <a:cs typeface="Arial"/>
                        </a:rPr>
                        <a:t>www.posterpresentations.com</a:t>
                      </a:r>
                      <a:r>
                        <a:rPr lang="en-US" sz="1800" b="1">
                          <a:solidFill>
                            <a:srgbClr val="FFC000"/>
                          </a:solidFill>
                          <a:latin typeface="Arial"/>
                          <a:cs typeface="Arial"/>
                        </a:rPr>
                        <a:t>/</a:t>
                      </a:r>
                      <a:r>
                        <a:rPr lang="en-US" sz="1800" b="1" err="1">
                          <a:solidFill>
                            <a:srgbClr val="FFC000"/>
                          </a:solidFill>
                          <a:latin typeface="Arial"/>
                          <a:cs typeface="Arial"/>
                        </a:rPr>
                        <a:t>helpdesk.html</a:t>
                      </a:r>
                      <a:endParaRPr lang="en-US" sz="180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4325"/>
            <a:ext cx="43891200" cy="3297346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31902376"/>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4324"/>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0972800" y="-4324"/>
            <a:ext cx="21945600" cy="329184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700676" y="32061839"/>
            <a:ext cx="8291482" cy="653921"/>
          </a:xfrm>
          <a:prstGeom prst="rect">
            <a:avLst/>
          </a:prstGeom>
          <a:noFill/>
          <a:ln w="9525">
            <a:noFill/>
            <a:miter lim="800000"/>
            <a:headEnd/>
            <a:tailEnd/>
          </a:ln>
          <a:effectLst/>
        </p:spPr>
        <p:txBody>
          <a:bodyPr wrap="square" lIns="259594" tIns="129774" rIns="259594" bIns="129774">
            <a:spAutoFit/>
          </a:bodyPr>
          <a:lstStyle/>
          <a:p>
            <a:pPr eaLnBrk="0" hangingPunct="0">
              <a:lnSpc>
                <a:spcPts val="772"/>
              </a:lnSpc>
              <a:spcBef>
                <a:spcPct val="50000"/>
              </a:spcBef>
              <a:defRPr/>
            </a:pPr>
            <a:r>
              <a:rPr lang="en-US" sz="1050" b="1">
                <a:solidFill>
                  <a:schemeClr val="bg1">
                    <a:lumMod val="50000"/>
                  </a:schemeClr>
                </a:solidFill>
                <a:latin typeface="Arial" charset="0"/>
              </a:rPr>
              <a:t>RESEARCH POSTER PRESENTATION TEMPLATE © 2019</a:t>
            </a:r>
          </a:p>
          <a:p>
            <a:pPr eaLnBrk="0" hangingPunct="0">
              <a:lnSpc>
                <a:spcPts val="772"/>
              </a:lnSpc>
              <a:spcBef>
                <a:spcPct val="50000"/>
              </a:spcBef>
              <a:defRPr/>
            </a:pPr>
            <a:r>
              <a:rPr lang="en-US" sz="2000" b="1">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4281985044"/>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9FB"/>
        </a:solidFill>
        <a:effectLst/>
      </p:bgPr>
    </p:bg>
    <p:spTree>
      <p:nvGrpSpPr>
        <p:cNvPr id="1" name=""/>
        <p:cNvGrpSpPr/>
        <p:nvPr/>
      </p:nvGrpSpPr>
      <p:grpSpPr>
        <a:xfrm>
          <a:off x="0" y="0"/>
          <a:ext cx="0" cy="0"/>
          <a:chOff x="0" y="0"/>
          <a:chExt cx="0" cy="0"/>
        </a:xfrm>
      </p:grpSpPr>
      <p:sp>
        <p:nvSpPr>
          <p:cNvPr id="46" name="Text Placeholder 45">
            <a:extLst>
              <a:ext uri="{FF2B5EF4-FFF2-40B4-BE49-F238E27FC236}">
                <a16:creationId xmlns:a16="http://schemas.microsoft.com/office/drawing/2014/main" id="{E18D1C53-93A2-B04A-81C0-156425F66BDF}"/>
              </a:ext>
            </a:extLst>
          </p:cNvPr>
          <p:cNvSpPr>
            <a:spLocks noGrp="1"/>
          </p:cNvSpPr>
          <p:nvPr>
            <p:ph type="body" sz="quarter" idx="10"/>
          </p:nvPr>
        </p:nvSpPr>
        <p:spPr>
          <a:xfrm>
            <a:off x="356597" y="9608371"/>
            <a:ext cx="9005116" cy="4064086"/>
          </a:xfrm>
        </p:spPr>
        <p:txBody>
          <a:bodyPr/>
          <a:lstStyle/>
          <a:p>
            <a:r>
              <a:rPr lang="en-US" sz="5400" dirty="0">
                <a:latin typeface="Helvetica Neue Light" panose="02000403000000020004" pitchFamily="2" charset="0"/>
                <a:ea typeface="Helvetica Neue Light" panose="02000403000000020004" pitchFamily="2" charset="0"/>
              </a:rPr>
              <a:t>Mountain Bluebirds (</a:t>
            </a:r>
            <a:r>
              <a:rPr lang="en-CA" sz="5400" i="1" dirty="0">
                <a:latin typeface="Helvetica Neue Light" panose="02000403000000020004" pitchFamily="2" charset="0"/>
                <a:ea typeface="Helvetica Neue Light" panose="02000403000000020004" pitchFamily="2" charset="0"/>
              </a:rPr>
              <a:t>Sialia </a:t>
            </a:r>
            <a:r>
              <a:rPr lang="en-CA" sz="5400" i="1" dirty="0" err="1">
                <a:latin typeface="Helvetica Neue Light" panose="02000403000000020004" pitchFamily="2" charset="0"/>
                <a:ea typeface="Helvetica Neue Light" panose="02000403000000020004" pitchFamily="2" charset="0"/>
              </a:rPr>
              <a:t>currucoides</a:t>
            </a:r>
            <a:r>
              <a:rPr lang="en-CA" sz="5400" dirty="0">
                <a:latin typeface="Helvetica Neue Light" panose="02000403000000020004" pitchFamily="2" charset="0"/>
                <a:ea typeface="Helvetica Neue Light" panose="02000403000000020004" pitchFamily="2" charset="0"/>
              </a:rPr>
              <a:t>) are small migratory songbirds that reside in western North America.  Mountain Bluebirds have incredibly colourful UV-blue colouration </a:t>
            </a:r>
            <a:r>
              <a:rPr lang="en-US" sz="5400" dirty="0">
                <a:latin typeface="Helvetica Neue Light" panose="02000403000000020004" pitchFamily="2" charset="0"/>
                <a:ea typeface="Helvetica Neue Light" panose="02000403000000020004" pitchFamily="2" charset="0"/>
              </a:rPr>
              <a:t>that</a:t>
            </a:r>
            <a:r>
              <a:rPr lang="en-CA" sz="5400" dirty="0">
                <a:latin typeface="Helvetica Neue Light" panose="02000403000000020004" pitchFamily="2" charset="0"/>
                <a:ea typeface="Helvetica Neue Light" panose="02000403000000020004" pitchFamily="2" charset="0"/>
              </a:rPr>
              <a:t> is directly related to individual condition</a:t>
            </a:r>
            <a:r>
              <a:rPr lang="en-US" sz="5400" dirty="0">
                <a:latin typeface="Helvetica Neue Light" panose="02000403000000020004" pitchFamily="2" charset="0"/>
                <a:ea typeface="Helvetica Neue Light" panose="02000403000000020004" pitchFamily="2" charset="0"/>
              </a:rPr>
              <a:t>.</a:t>
            </a:r>
            <a:r>
              <a:rPr lang="en-CA" sz="5400" dirty="0">
                <a:latin typeface="Helvetica Neue Light" panose="02000403000000020004" pitchFamily="2" charset="0"/>
                <a:ea typeface="Helvetica Neue Light" panose="02000403000000020004" pitchFamily="2" charset="0"/>
              </a:rPr>
              <a:t> The species exhibits sexual dichromatism, with males having more vibrant UV-blue colouration than females. Plumage plays a large role in mate choice, since colourful feathers can communicate individual condition and thus quality to potential mates. </a:t>
            </a:r>
            <a:r>
              <a:rPr lang="en-US" sz="5400" dirty="0">
                <a:latin typeface="Helvetica Neue Light" panose="02000403000000020004" pitchFamily="2" charset="0"/>
                <a:ea typeface="Helvetica Neue Light" panose="02000403000000020004" pitchFamily="2" charset="0"/>
              </a:rPr>
              <a:t> </a:t>
            </a:r>
            <a:endParaRPr lang="en-CA" sz="5400" dirty="0">
              <a:latin typeface="Helvetica Neue Light" panose="02000403000000020004" pitchFamily="2" charset="0"/>
              <a:ea typeface="Helvetica Neue Light" panose="02000403000000020004" pitchFamily="2" charset="0"/>
            </a:endParaRPr>
          </a:p>
          <a:p>
            <a:endParaRPr lang="en-US" sz="5400" dirty="0">
              <a:latin typeface="Helvetica Neue Light" panose="02000403000000020004" pitchFamily="2" charset="0"/>
              <a:ea typeface="Helvetica Neue Light" panose="02000403000000020004" pitchFamily="2" charset="0"/>
            </a:endParaRPr>
          </a:p>
        </p:txBody>
      </p:sp>
      <p:sp>
        <p:nvSpPr>
          <p:cNvPr id="3" name="Text Placeholder 2">
            <a:extLst>
              <a:ext uri="{FF2B5EF4-FFF2-40B4-BE49-F238E27FC236}">
                <a16:creationId xmlns:a16="http://schemas.microsoft.com/office/drawing/2014/main" id="{6A3CE506-2098-434F-AB3C-ED59CB1BA088}"/>
              </a:ext>
            </a:extLst>
          </p:cNvPr>
          <p:cNvSpPr>
            <a:spLocks noGrp="1"/>
          </p:cNvSpPr>
          <p:nvPr>
            <p:ph type="body" sz="quarter" idx="11"/>
          </p:nvPr>
        </p:nvSpPr>
        <p:spPr>
          <a:xfrm>
            <a:off x="400140" y="8576590"/>
            <a:ext cx="9144000" cy="800211"/>
          </a:xfrm>
        </p:spPr>
        <p:txBody>
          <a:bodyPr/>
          <a:lstStyle/>
          <a:p>
            <a:r>
              <a:rPr lang="en-US" sz="6000" b="0" dirty="0">
                <a:latin typeface="Helvetica Neue Light" panose="02000403000000020004" pitchFamily="2" charset="0"/>
                <a:ea typeface="Helvetica Neue Light" panose="02000403000000020004" pitchFamily="2" charset="0"/>
              </a:rPr>
              <a:t>INTRODUCTION</a:t>
            </a:r>
          </a:p>
        </p:txBody>
      </p:sp>
      <p:sp>
        <p:nvSpPr>
          <p:cNvPr id="4" name="Text Placeholder 3">
            <a:extLst>
              <a:ext uri="{FF2B5EF4-FFF2-40B4-BE49-F238E27FC236}">
                <a16:creationId xmlns:a16="http://schemas.microsoft.com/office/drawing/2014/main" id="{29259F58-F692-9443-B220-716A3807588A}"/>
              </a:ext>
            </a:extLst>
          </p:cNvPr>
          <p:cNvSpPr>
            <a:spLocks noGrp="1"/>
          </p:cNvSpPr>
          <p:nvPr>
            <p:ph type="body" sz="quarter" idx="20"/>
          </p:nvPr>
        </p:nvSpPr>
        <p:spPr>
          <a:xfrm>
            <a:off x="323942" y="26677718"/>
            <a:ext cx="9144000" cy="800211"/>
          </a:xfrm>
        </p:spPr>
        <p:txBody>
          <a:bodyPr/>
          <a:lstStyle/>
          <a:p>
            <a:r>
              <a:rPr lang="en-US" sz="6000" b="0" dirty="0">
                <a:latin typeface="Helvetica Neue Light" panose="02000403000000020004" pitchFamily="2" charset="0"/>
                <a:ea typeface="Helvetica Neue Light" panose="02000403000000020004" pitchFamily="2" charset="0"/>
              </a:rPr>
              <a:t>GOAL</a:t>
            </a:r>
          </a:p>
        </p:txBody>
      </p:sp>
      <p:sp>
        <p:nvSpPr>
          <p:cNvPr id="5" name="Text Placeholder 4">
            <a:extLst>
              <a:ext uri="{FF2B5EF4-FFF2-40B4-BE49-F238E27FC236}">
                <a16:creationId xmlns:a16="http://schemas.microsoft.com/office/drawing/2014/main" id="{E710E896-C261-004F-A7D8-AB536DD266A7}"/>
              </a:ext>
            </a:extLst>
          </p:cNvPr>
          <p:cNvSpPr>
            <a:spLocks noGrp="1"/>
          </p:cNvSpPr>
          <p:nvPr>
            <p:ph type="body" sz="quarter" idx="27"/>
          </p:nvPr>
        </p:nvSpPr>
        <p:spPr>
          <a:xfrm>
            <a:off x="33429957" y="28042363"/>
            <a:ext cx="9144000" cy="800211"/>
          </a:xfrm>
        </p:spPr>
        <p:txBody>
          <a:bodyPr/>
          <a:lstStyle/>
          <a:p>
            <a:r>
              <a:rPr lang="en-US" sz="6000" b="0" dirty="0">
                <a:latin typeface="Helvetica Neue Light" panose="02000403000000020004" pitchFamily="2" charset="0"/>
                <a:ea typeface="Helvetica Neue Light" panose="02000403000000020004" pitchFamily="2" charset="0"/>
              </a:rPr>
              <a:t>REFERENCES</a:t>
            </a:r>
          </a:p>
        </p:txBody>
      </p:sp>
      <p:sp>
        <p:nvSpPr>
          <p:cNvPr id="7" name="Text Placeholder 6">
            <a:extLst>
              <a:ext uri="{FF2B5EF4-FFF2-40B4-BE49-F238E27FC236}">
                <a16:creationId xmlns:a16="http://schemas.microsoft.com/office/drawing/2014/main" id="{42EEF7EC-24D4-B14A-A5E3-5D8CD0B8605D}"/>
              </a:ext>
            </a:extLst>
          </p:cNvPr>
          <p:cNvSpPr>
            <a:spLocks noGrp="1"/>
          </p:cNvSpPr>
          <p:nvPr>
            <p:ph type="body" sz="quarter" idx="29"/>
          </p:nvPr>
        </p:nvSpPr>
        <p:spPr>
          <a:xfrm>
            <a:off x="33636857" y="14956934"/>
            <a:ext cx="9144000" cy="1107988"/>
          </a:xfrm>
        </p:spPr>
        <p:txBody>
          <a:bodyPr/>
          <a:lstStyle/>
          <a:p>
            <a:r>
              <a:rPr lang="en-US" sz="6000" b="0" dirty="0">
                <a:latin typeface="Helvetica Neue Light" panose="02000403000000020004" pitchFamily="2" charset="0"/>
                <a:ea typeface="Helvetica Neue Light" panose="02000403000000020004" pitchFamily="2" charset="0"/>
              </a:rPr>
              <a:t>FURTHER RESEARCH </a:t>
            </a:r>
          </a:p>
        </p:txBody>
      </p:sp>
      <p:sp>
        <p:nvSpPr>
          <p:cNvPr id="8" name="Text Placeholder 7">
            <a:extLst>
              <a:ext uri="{FF2B5EF4-FFF2-40B4-BE49-F238E27FC236}">
                <a16:creationId xmlns:a16="http://schemas.microsoft.com/office/drawing/2014/main" id="{ADF46E30-DC4F-1248-84F9-0572C974FC8C}"/>
              </a:ext>
            </a:extLst>
          </p:cNvPr>
          <p:cNvSpPr>
            <a:spLocks noGrp="1"/>
          </p:cNvSpPr>
          <p:nvPr>
            <p:ph type="body" sz="quarter" idx="30"/>
          </p:nvPr>
        </p:nvSpPr>
        <p:spPr>
          <a:xfrm>
            <a:off x="33473571" y="15879738"/>
            <a:ext cx="9601199" cy="10599803"/>
          </a:xfrm>
        </p:spPr>
        <p:txBody>
          <a:bodyPr/>
          <a:lstStyle/>
          <a:p>
            <a:r>
              <a:rPr lang="en-US" sz="5400" dirty="0">
                <a:latin typeface="Helvetica Neue Light" panose="02000403000000020004" pitchFamily="2" charset="0"/>
                <a:ea typeface="Helvetica Neue Light" panose="02000403000000020004" pitchFamily="2" charset="0"/>
              </a:rPr>
              <a:t>We plan to analyze the heavy metal content of feathers on which colour analysis was performed to determine if of the concentration of different heavy metals affects colouration of the feathers. We will also examine whether the concentration of the chemicals present in the feathers plays a role in a bird's survival rate. </a:t>
            </a:r>
            <a:endParaRPr lang="en-CA" sz="5400" dirty="0">
              <a:latin typeface="Helvetica Neue Light" panose="02000403000000020004" pitchFamily="2" charset="0"/>
              <a:ea typeface="Helvetica Neue Light" panose="02000403000000020004" pitchFamily="2" charset="0"/>
            </a:endParaRPr>
          </a:p>
          <a:p>
            <a:endParaRPr lang="en-US" sz="5400" dirty="0">
              <a:latin typeface="Helvetica Neue Light" panose="02000403000000020004" pitchFamily="2" charset="0"/>
              <a:ea typeface="Helvetica Neue Light" panose="02000403000000020004" pitchFamily="2" charset="0"/>
            </a:endParaRPr>
          </a:p>
        </p:txBody>
      </p:sp>
      <p:sp>
        <p:nvSpPr>
          <p:cNvPr id="9" name="Text Placeholder 8">
            <a:extLst>
              <a:ext uri="{FF2B5EF4-FFF2-40B4-BE49-F238E27FC236}">
                <a16:creationId xmlns:a16="http://schemas.microsoft.com/office/drawing/2014/main" id="{157920E9-E211-BF4C-B370-0FE8E4BD6296}"/>
              </a:ext>
            </a:extLst>
          </p:cNvPr>
          <p:cNvSpPr>
            <a:spLocks noGrp="1"/>
          </p:cNvSpPr>
          <p:nvPr>
            <p:ph type="body" sz="quarter" idx="96"/>
          </p:nvPr>
        </p:nvSpPr>
        <p:spPr>
          <a:xfrm>
            <a:off x="0" y="27774478"/>
            <a:ext cx="10627090" cy="2161237"/>
          </a:xfrm>
        </p:spPr>
        <p:txBody>
          <a:bodyPr/>
          <a:lstStyle/>
          <a:p>
            <a:r>
              <a:rPr lang="en-US" sz="5400" dirty="0">
                <a:latin typeface="Helvetica Neue Light" panose="02000403000000020004" pitchFamily="2" charset="0"/>
                <a:ea typeface="Helvetica Neue Light" panose="02000403000000020004" pitchFamily="2" charset="0"/>
              </a:rPr>
              <a:t>To determine if birds with brighter plumage have a higher survival rate than those with more muted colouration. </a:t>
            </a:r>
            <a:endParaRPr lang="en-CA" sz="5400" dirty="0">
              <a:latin typeface="Helvetica Neue Light" panose="02000403000000020004" pitchFamily="2" charset="0"/>
              <a:ea typeface="Helvetica Neue Light" panose="02000403000000020004" pitchFamily="2" charset="0"/>
            </a:endParaRPr>
          </a:p>
          <a:p>
            <a:endParaRPr lang="en-US" sz="5400" dirty="0">
              <a:latin typeface="Helvetica Neue Light" panose="02000403000000020004" pitchFamily="2" charset="0"/>
              <a:ea typeface="Helvetica Neue Light" panose="02000403000000020004" pitchFamily="2" charset="0"/>
            </a:endParaRPr>
          </a:p>
        </p:txBody>
      </p:sp>
      <p:sp>
        <p:nvSpPr>
          <p:cNvPr id="10" name="Text Placeholder 9">
            <a:extLst>
              <a:ext uri="{FF2B5EF4-FFF2-40B4-BE49-F238E27FC236}">
                <a16:creationId xmlns:a16="http://schemas.microsoft.com/office/drawing/2014/main" id="{1AEF6A11-3A37-1A41-8268-DA1710D5CCDA}"/>
              </a:ext>
            </a:extLst>
          </p:cNvPr>
          <p:cNvSpPr>
            <a:spLocks noGrp="1"/>
          </p:cNvSpPr>
          <p:nvPr>
            <p:ph type="body" sz="quarter" idx="154"/>
          </p:nvPr>
        </p:nvSpPr>
        <p:spPr>
          <a:xfrm>
            <a:off x="12888685" y="487986"/>
            <a:ext cx="18984686" cy="9325630"/>
          </a:xfrm>
        </p:spPr>
        <p:txBody>
          <a:bodyPr/>
          <a:lstStyle/>
          <a:p>
            <a:pPr algn="ctr"/>
            <a:r>
              <a:rPr lang="en-US" sz="15000" b="0" dirty="0">
                <a:latin typeface="Helvetica Neue Light" panose="02000403000000020004" pitchFamily="2" charset="0"/>
                <a:ea typeface="Helvetica Neue Light" panose="02000403000000020004" pitchFamily="2" charset="0"/>
              </a:rPr>
              <a:t>Colourful birds are not more likely to survive than muted birds </a:t>
            </a:r>
          </a:p>
        </p:txBody>
      </p:sp>
      <p:pic>
        <p:nvPicPr>
          <p:cNvPr id="1026" name="Picture 2" descr="Mountain bluebird - Wikipedia">
            <a:extLst>
              <a:ext uri="{FF2B5EF4-FFF2-40B4-BE49-F238E27FC236}">
                <a16:creationId xmlns:a16="http://schemas.microsoft.com/office/drawing/2014/main" id="{6587DBE4-9D43-6F4B-8FFB-477C4E158AAD}"/>
              </a:ext>
            </a:extLst>
          </p:cNvPr>
          <p:cNvPicPr>
            <a:picLocks noGrp="1" noChangeAspect="1" noChangeArrowheads="1"/>
          </p:cNvPicPr>
          <p:nvPr>
            <p:ph type="pic" sz="quarter" idx="155"/>
          </p:nvPr>
        </p:nvPicPr>
        <p:blipFill rotWithShape="1">
          <a:blip r:embed="rId2">
            <a:extLst>
              <a:ext uri="{28A0092B-C50C-407E-A947-70E740481C1C}">
                <a14:useLocalDpi xmlns:a14="http://schemas.microsoft.com/office/drawing/2010/main" val="0"/>
              </a:ext>
            </a:extLst>
          </a:blip>
          <a:srcRect l="16150" r="16150"/>
          <a:stretch/>
        </p:blipFill>
        <p:spPr bwMode="auto">
          <a:xfrm>
            <a:off x="11582399" y="8449295"/>
            <a:ext cx="10232571" cy="1023257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a:extLst>
              <a:ext uri="{FF2B5EF4-FFF2-40B4-BE49-F238E27FC236}">
                <a16:creationId xmlns:a16="http://schemas.microsoft.com/office/drawing/2014/main" id="{54C44BBA-725D-9E40-9BD4-C6DBE2AA46CF}"/>
              </a:ext>
            </a:extLst>
          </p:cNvPr>
          <p:cNvSpPr>
            <a:spLocks noGrp="1"/>
          </p:cNvSpPr>
          <p:nvPr>
            <p:ph type="body" sz="quarter" idx="157"/>
          </p:nvPr>
        </p:nvSpPr>
        <p:spPr>
          <a:xfrm>
            <a:off x="574311" y="4726856"/>
            <a:ext cx="9144000" cy="1415764"/>
          </a:xfrm>
        </p:spPr>
        <p:txBody>
          <a:bodyPr/>
          <a:lstStyle/>
          <a:p>
            <a:pPr algn="ctr"/>
            <a:r>
              <a:rPr lang="en-US" sz="5400" dirty="0">
                <a:latin typeface="Helvetica Neue Light" panose="02000403000000020004" pitchFamily="2" charset="0"/>
                <a:ea typeface="Helvetica Neue Light" panose="02000403000000020004" pitchFamily="2" charset="0"/>
              </a:rPr>
              <a:t>Jeeva Gill</a:t>
            </a:r>
          </a:p>
        </p:txBody>
      </p:sp>
      <p:sp>
        <p:nvSpPr>
          <p:cNvPr id="14" name="Text Placeholder 13">
            <a:extLst>
              <a:ext uri="{FF2B5EF4-FFF2-40B4-BE49-F238E27FC236}">
                <a16:creationId xmlns:a16="http://schemas.microsoft.com/office/drawing/2014/main" id="{EE9E0667-EAFF-AD47-BD02-DAF032CC83FF}"/>
              </a:ext>
            </a:extLst>
          </p:cNvPr>
          <p:cNvSpPr>
            <a:spLocks noGrp="1"/>
          </p:cNvSpPr>
          <p:nvPr>
            <p:ph type="body" sz="quarter" idx="158"/>
          </p:nvPr>
        </p:nvSpPr>
        <p:spPr>
          <a:xfrm>
            <a:off x="435428" y="6425750"/>
            <a:ext cx="9144000" cy="1415764"/>
          </a:xfrm>
        </p:spPr>
        <p:txBody>
          <a:bodyPr/>
          <a:lstStyle/>
          <a:p>
            <a:r>
              <a:rPr lang="en-US" sz="4400" b="0" dirty="0">
                <a:latin typeface="Helvetica Neue Light" panose="02000403000000020004" pitchFamily="2" charset="0"/>
                <a:ea typeface="Helvetica Neue Light" panose="02000403000000020004" pitchFamily="2" charset="0"/>
              </a:rPr>
              <a:t>Supervisor: Dr. Matthew Reudink Co-supervisor: Dr. Nancy Flood</a:t>
            </a:r>
          </a:p>
        </p:txBody>
      </p:sp>
      <p:sp>
        <p:nvSpPr>
          <p:cNvPr id="15" name="Text Placeholder 14">
            <a:extLst>
              <a:ext uri="{FF2B5EF4-FFF2-40B4-BE49-F238E27FC236}">
                <a16:creationId xmlns:a16="http://schemas.microsoft.com/office/drawing/2014/main" id="{6AD682BC-C3C8-364A-8E04-4695FE08285B}"/>
              </a:ext>
            </a:extLst>
          </p:cNvPr>
          <p:cNvSpPr>
            <a:spLocks noGrp="1"/>
          </p:cNvSpPr>
          <p:nvPr>
            <p:ph type="body" sz="quarter" idx="163"/>
          </p:nvPr>
        </p:nvSpPr>
        <p:spPr>
          <a:xfrm>
            <a:off x="33438936" y="3960481"/>
            <a:ext cx="9144000" cy="1107988"/>
          </a:xfrm>
        </p:spPr>
        <p:txBody>
          <a:bodyPr/>
          <a:lstStyle/>
          <a:p>
            <a:r>
              <a:rPr lang="en-US" sz="6000" b="0" dirty="0">
                <a:latin typeface="Helvetica Neue Light" panose="02000403000000020004" pitchFamily="2" charset="0"/>
                <a:ea typeface="Helvetica Neue Light" panose="02000403000000020004" pitchFamily="2" charset="0"/>
              </a:rPr>
              <a:t>METHODS</a:t>
            </a:r>
          </a:p>
        </p:txBody>
      </p:sp>
      <p:sp>
        <p:nvSpPr>
          <p:cNvPr id="12" name="Text Placeholder 11">
            <a:extLst>
              <a:ext uri="{FF2B5EF4-FFF2-40B4-BE49-F238E27FC236}">
                <a16:creationId xmlns:a16="http://schemas.microsoft.com/office/drawing/2014/main" id="{1AF6B709-D9CE-7049-842E-2DB66C6C5579}"/>
              </a:ext>
            </a:extLst>
          </p:cNvPr>
          <p:cNvSpPr>
            <a:spLocks noGrp="1"/>
          </p:cNvSpPr>
          <p:nvPr>
            <p:ph type="body" sz="quarter" idx="156"/>
          </p:nvPr>
        </p:nvSpPr>
        <p:spPr>
          <a:xfrm>
            <a:off x="-304800" y="1142121"/>
            <a:ext cx="11530602" cy="3342793"/>
          </a:xfrm>
        </p:spPr>
        <p:txBody>
          <a:bodyPr/>
          <a:lstStyle/>
          <a:p>
            <a:pPr algn="ctr"/>
            <a:r>
              <a:rPr lang="en-US" sz="5800" b="0" dirty="0">
                <a:latin typeface="Helvetica Neue Light" panose="02000403000000020004" pitchFamily="2" charset="0"/>
                <a:ea typeface="Helvetica Neue Light" panose="02000403000000020004" pitchFamily="2" charset="0"/>
              </a:rPr>
              <a:t>Is Brightness Related to Survival in Male and Female Mountain Bluebirds? </a:t>
            </a:r>
          </a:p>
        </p:txBody>
      </p:sp>
      <p:sp>
        <p:nvSpPr>
          <p:cNvPr id="45" name="TextBox 44">
            <a:extLst>
              <a:ext uri="{FF2B5EF4-FFF2-40B4-BE49-F238E27FC236}">
                <a16:creationId xmlns:a16="http://schemas.microsoft.com/office/drawing/2014/main" id="{55964622-A24E-8246-A039-B3C4F97F8E3E}"/>
              </a:ext>
            </a:extLst>
          </p:cNvPr>
          <p:cNvSpPr txBox="1"/>
          <p:nvPr/>
        </p:nvSpPr>
        <p:spPr>
          <a:xfrm>
            <a:off x="478971" y="32134629"/>
            <a:ext cx="5355772" cy="783771"/>
          </a:xfrm>
          <a:prstGeom prst="rect">
            <a:avLst/>
          </a:prstGeom>
          <a:solidFill>
            <a:srgbClr val="1F445A"/>
          </a:solidFill>
        </p:spPr>
        <p:txBody>
          <a:bodyPr wrap="square" rtlCol="0">
            <a:spAutoFit/>
          </a:bodyPr>
          <a:lstStyle/>
          <a:p>
            <a:endParaRPr lang="en-US" sz="2500" dirty="0">
              <a:latin typeface="Times New Roman" panose="02020603050405020304" pitchFamily="18" charset="0"/>
              <a:cs typeface="Times New Roman" panose="02020603050405020304" pitchFamily="18" charset="0"/>
            </a:endParaRPr>
          </a:p>
        </p:txBody>
      </p:sp>
      <p:graphicFrame>
        <p:nvGraphicFramePr>
          <p:cNvPr id="48" name="Diagram 47">
            <a:extLst>
              <a:ext uri="{FF2B5EF4-FFF2-40B4-BE49-F238E27FC236}">
                <a16:creationId xmlns:a16="http://schemas.microsoft.com/office/drawing/2014/main" id="{8D3DED85-C686-8744-9FCF-8BA0383B1596}"/>
              </a:ext>
            </a:extLst>
          </p:cNvPr>
          <p:cNvGraphicFramePr/>
          <p:nvPr>
            <p:extLst>
              <p:ext uri="{D42A27DB-BD31-4B8C-83A1-F6EECF244321}">
                <p14:modId xmlns:p14="http://schemas.microsoft.com/office/powerpoint/2010/main" val="2624049795"/>
              </p:ext>
            </p:extLst>
          </p:nvPr>
        </p:nvGraphicFramePr>
        <p:xfrm>
          <a:off x="33133553" y="5515858"/>
          <a:ext cx="10757647" cy="7608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4" name="Picture 10">
            <a:extLst>
              <a:ext uri="{FF2B5EF4-FFF2-40B4-BE49-F238E27FC236}">
                <a16:creationId xmlns:a16="http://schemas.microsoft.com/office/drawing/2014/main" id="{F7D55E44-8D61-814B-9F5A-AB6048BF4B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73900" y="579664"/>
            <a:ext cx="6409871" cy="33877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descr="A picture containing outdoor&#10;&#10;Description automatically generated">
            <a:extLst>
              <a:ext uri="{FF2B5EF4-FFF2-40B4-BE49-F238E27FC236}">
                <a16:creationId xmlns:a16="http://schemas.microsoft.com/office/drawing/2014/main" id="{8AA4DE24-F2DC-9F42-A667-0C0F923C00B9}"/>
              </a:ext>
            </a:extLst>
          </p:cNvPr>
          <p:cNvPicPr>
            <a:picLocks noChangeAspect="1"/>
          </p:cNvPicPr>
          <p:nvPr/>
        </p:nvPicPr>
        <p:blipFill rotWithShape="1">
          <a:blip r:embed="rId9">
            <a:extLst>
              <a:ext uri="{28A0092B-C50C-407E-A947-70E740481C1C}">
                <a14:useLocalDpi xmlns:a14="http://schemas.microsoft.com/office/drawing/2010/main" val="0"/>
              </a:ext>
            </a:extLst>
          </a:blip>
          <a:srcRect l="33995" r="927" b="20425"/>
          <a:stretch/>
        </p:blipFill>
        <p:spPr>
          <a:xfrm rot="5400000">
            <a:off x="22417594" y="8919705"/>
            <a:ext cx="10202982" cy="9318169"/>
          </a:xfrm>
          <a:prstGeom prst="rect">
            <a:avLst/>
          </a:prstGeom>
        </p:spPr>
      </p:pic>
      <p:sp>
        <p:nvSpPr>
          <p:cNvPr id="62" name="TextBox 61">
            <a:extLst>
              <a:ext uri="{FF2B5EF4-FFF2-40B4-BE49-F238E27FC236}">
                <a16:creationId xmlns:a16="http://schemas.microsoft.com/office/drawing/2014/main" id="{3343FB57-6CE1-A745-8C8E-449D9145347A}"/>
              </a:ext>
            </a:extLst>
          </p:cNvPr>
          <p:cNvSpPr txBox="1"/>
          <p:nvPr/>
        </p:nvSpPr>
        <p:spPr>
          <a:xfrm>
            <a:off x="38535429" y="1654629"/>
            <a:ext cx="5355771" cy="1323439"/>
          </a:xfrm>
          <a:prstGeom prst="rect">
            <a:avLst/>
          </a:prstGeom>
          <a:noFill/>
        </p:spPr>
        <p:txBody>
          <a:bodyPr wrap="square" rtlCol="0">
            <a:spAutoFit/>
          </a:bodyPr>
          <a:lstStyle/>
          <a:p>
            <a:pPr algn="ctr"/>
            <a:r>
              <a:rPr lang="en-US" sz="4000" b="1" dirty="0">
                <a:solidFill>
                  <a:srgbClr val="5E5E5E"/>
                </a:solidFill>
                <a:latin typeface="Helvetica Neue Light" panose="02000403000000020004" pitchFamily="2" charset="0"/>
                <a:ea typeface="Helvetica Neue Light" panose="02000403000000020004" pitchFamily="2" charset="0"/>
                <a:cs typeface="Times New Roman" panose="02020603050405020304" pitchFamily="18" charset="0"/>
              </a:rPr>
              <a:t>Department of Biological Sciences</a:t>
            </a:r>
            <a:endParaRPr lang="en-US" sz="4000" b="1" dirty="0">
              <a:solidFill>
                <a:srgbClr val="5E5E5E"/>
              </a:solidFill>
              <a:latin typeface="HELVETICA NEUE LIGHT" panose="02000403000000020004" pitchFamily="2" charset="0"/>
              <a:ea typeface="HELVETICA NEUE LIGHT" panose="02000403000000020004" pitchFamily="2" charset="0"/>
              <a:cs typeface="Times New Roman" panose="02020603050405020304" pitchFamily="18" charset="0"/>
            </a:endParaRPr>
          </a:p>
        </p:txBody>
      </p:sp>
      <p:pic>
        <p:nvPicPr>
          <p:cNvPr id="1027" name="Picture 1026" descr="Graphical user interface, box and whisker chart&#10;&#10;Description automatically generated">
            <a:extLst>
              <a:ext uri="{FF2B5EF4-FFF2-40B4-BE49-F238E27FC236}">
                <a16:creationId xmlns:a16="http://schemas.microsoft.com/office/drawing/2014/main" id="{42DF9E0B-8075-5B4A-BB54-E896F48345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72800" y="19390659"/>
            <a:ext cx="21978257" cy="13527741"/>
          </a:xfrm>
          <a:prstGeom prst="rect">
            <a:avLst/>
          </a:prstGeom>
        </p:spPr>
      </p:pic>
      <p:sp>
        <p:nvSpPr>
          <p:cNvPr id="2" name="TextBox 1">
            <a:extLst>
              <a:ext uri="{FF2B5EF4-FFF2-40B4-BE49-F238E27FC236}">
                <a16:creationId xmlns:a16="http://schemas.microsoft.com/office/drawing/2014/main" id="{84B7785F-3D63-8F4F-BE2E-FA3CEC49B442}"/>
              </a:ext>
            </a:extLst>
          </p:cNvPr>
          <p:cNvSpPr txBox="1"/>
          <p:nvPr/>
        </p:nvSpPr>
        <p:spPr>
          <a:xfrm>
            <a:off x="32972189" y="29207011"/>
            <a:ext cx="10919011" cy="2677656"/>
          </a:xfrm>
          <a:prstGeom prst="rect">
            <a:avLst/>
          </a:prstGeom>
          <a:noFill/>
        </p:spPr>
        <p:txBody>
          <a:bodyPr wrap="square" rtlCol="0">
            <a:spAutoFit/>
          </a:bodyPr>
          <a:lstStyle/>
          <a:p>
            <a:r>
              <a:rPr lang="en-US" sz="2000" dirty="0" err="1">
                <a:latin typeface="Helvetica Neue Light" panose="02000403000000020004" pitchFamily="2" charset="0"/>
                <a:ea typeface="Helvetica Neue Light" panose="02000403000000020004" pitchFamily="2" charset="0"/>
                <a:cs typeface="Times New Roman" panose="02020603050405020304" pitchFamily="18" charset="0"/>
              </a:rPr>
              <a:t>Balenger</a:t>
            </a:r>
            <a:r>
              <a:rPr lang="en-US" sz="2000" dirty="0">
                <a:latin typeface="Helvetica Neue Light" panose="02000403000000020004" pitchFamily="2" charset="0"/>
                <a:ea typeface="Helvetica Neue Light" panose="02000403000000020004" pitchFamily="2" charset="0"/>
                <a:cs typeface="Times New Roman" panose="02020603050405020304" pitchFamily="18" charset="0"/>
              </a:rPr>
              <a:t>, Susan &amp; Johnson, L. &amp; Brubaker, Jessica &amp; </a:t>
            </a:r>
            <a:r>
              <a:rPr lang="en-US" sz="2000" dirty="0" err="1">
                <a:latin typeface="Helvetica Neue Light" panose="02000403000000020004" pitchFamily="2" charset="0"/>
                <a:ea typeface="Helvetica Neue Light" panose="02000403000000020004" pitchFamily="2" charset="0"/>
                <a:cs typeface="Times New Roman" panose="02020603050405020304" pitchFamily="18" charset="0"/>
              </a:rPr>
              <a:t>Ostlind</a:t>
            </a:r>
            <a:r>
              <a:rPr lang="en-US" sz="2000" dirty="0">
                <a:latin typeface="Helvetica Neue Light" panose="02000403000000020004" pitchFamily="2" charset="0"/>
                <a:ea typeface="Helvetica Neue Light" panose="02000403000000020004" pitchFamily="2" charset="0"/>
                <a:cs typeface="Times New Roman" panose="02020603050405020304" pitchFamily="18" charset="0"/>
              </a:rPr>
              <a:t>, </a:t>
            </a:r>
            <a:r>
              <a:rPr lang="en-US" sz="2000" dirty="0" err="1">
                <a:latin typeface="Helvetica Neue Light" panose="02000403000000020004" pitchFamily="2" charset="0"/>
                <a:ea typeface="Helvetica Neue Light" panose="02000403000000020004" pitchFamily="2" charset="0"/>
                <a:cs typeface="Times New Roman" panose="02020603050405020304" pitchFamily="18" charset="0"/>
              </a:rPr>
              <a:t>Emilene</a:t>
            </a:r>
            <a:r>
              <a:rPr lang="en-US" sz="2000" dirty="0">
                <a:latin typeface="Helvetica Neue Light" panose="02000403000000020004" pitchFamily="2" charset="0"/>
                <a:ea typeface="Helvetica Neue Light" panose="02000403000000020004" pitchFamily="2" charset="0"/>
                <a:cs typeface="Times New Roman" panose="02020603050405020304" pitchFamily="18" charset="0"/>
              </a:rPr>
              <a:t>. (2007). Parental Effort in Relation to Structural Plumage Coloration in the Mountain Bluebird (Sialia </a:t>
            </a:r>
            <a:r>
              <a:rPr lang="en-US" sz="2000" dirty="0" err="1">
                <a:latin typeface="Helvetica Neue Light" panose="02000403000000020004" pitchFamily="2" charset="0"/>
                <a:ea typeface="Helvetica Neue Light" panose="02000403000000020004" pitchFamily="2" charset="0"/>
                <a:cs typeface="Times New Roman" panose="02020603050405020304" pitchFamily="18" charset="0"/>
              </a:rPr>
              <a:t>currucoides</a:t>
            </a:r>
            <a:r>
              <a:rPr lang="en-US" sz="2000" dirty="0">
                <a:latin typeface="Helvetica Neue Light" panose="02000403000000020004" pitchFamily="2" charset="0"/>
                <a:ea typeface="Helvetica Neue Light" panose="02000403000000020004" pitchFamily="2" charset="0"/>
                <a:cs typeface="Times New Roman" panose="02020603050405020304" pitchFamily="18" charset="0"/>
              </a:rPr>
              <a:t>). Ethology. 113. 838 - 846. 10.1111/j.1439-0310.2007.01386.x. </a:t>
            </a:r>
          </a:p>
          <a:p>
            <a:endParaRPr lang="en-US" sz="2000" dirty="0">
              <a:latin typeface="Helvetica Neue Light" panose="02000403000000020004" pitchFamily="2" charset="0"/>
              <a:ea typeface="Helvetica Neue Light" panose="02000403000000020004" pitchFamily="2" charset="0"/>
              <a:cs typeface="Times New Roman" panose="02020603050405020304" pitchFamily="18" charset="0"/>
            </a:endParaRPr>
          </a:p>
          <a:p>
            <a:r>
              <a:rPr lang="en-US" sz="2000" dirty="0" err="1">
                <a:latin typeface="Helvetica Neue Light" panose="02000403000000020004" pitchFamily="2" charset="0"/>
                <a:ea typeface="Helvetica Neue Light" panose="02000403000000020004" pitchFamily="2" charset="0"/>
                <a:cs typeface="Times New Roman" panose="02020603050405020304" pitchFamily="18" charset="0"/>
              </a:rPr>
              <a:t>Balenger</a:t>
            </a:r>
            <a:r>
              <a:rPr lang="en-US" sz="2000" dirty="0">
                <a:latin typeface="Helvetica Neue Light" panose="02000403000000020004" pitchFamily="2" charset="0"/>
                <a:ea typeface="Helvetica Neue Light" panose="02000403000000020004" pitchFamily="2" charset="0"/>
                <a:cs typeface="Times New Roman" panose="02020603050405020304" pitchFamily="18" charset="0"/>
              </a:rPr>
              <a:t>, S.L., Johnson, L.S. &amp; Masters, B.S. Sexual selection in a socially monogamous bird: male color predicts paternity success in the mountain bluebird, Sialia </a:t>
            </a:r>
            <a:r>
              <a:rPr lang="en-US" sz="2000" dirty="0" err="1">
                <a:latin typeface="Helvetica Neue Light" panose="02000403000000020004" pitchFamily="2" charset="0"/>
                <a:ea typeface="Helvetica Neue Light" panose="02000403000000020004" pitchFamily="2" charset="0"/>
                <a:cs typeface="Times New Roman" panose="02020603050405020304" pitchFamily="18" charset="0"/>
              </a:rPr>
              <a:t>currucoides</a:t>
            </a:r>
            <a:r>
              <a:rPr lang="en-US" sz="2000" dirty="0">
                <a:latin typeface="Helvetica Neue Light" panose="02000403000000020004" pitchFamily="2" charset="0"/>
                <a:ea typeface="Helvetica Neue Light" panose="02000403000000020004" pitchFamily="2" charset="0"/>
                <a:cs typeface="Times New Roman" panose="02020603050405020304" pitchFamily="18" charset="0"/>
              </a:rPr>
              <a:t> . </a:t>
            </a:r>
            <a:r>
              <a:rPr lang="en-US" sz="2000" dirty="0" err="1">
                <a:latin typeface="Helvetica Neue Light" panose="02000403000000020004" pitchFamily="2" charset="0"/>
                <a:ea typeface="Helvetica Neue Light" panose="02000403000000020004" pitchFamily="2" charset="0"/>
                <a:cs typeface="Times New Roman" panose="02020603050405020304" pitchFamily="18" charset="0"/>
              </a:rPr>
              <a:t>Behav</a:t>
            </a:r>
            <a:r>
              <a:rPr lang="en-US" sz="2000" dirty="0">
                <a:latin typeface="Helvetica Neue Light" panose="02000403000000020004" pitchFamily="2" charset="0"/>
                <a:ea typeface="Helvetica Neue Light" panose="02000403000000020004" pitchFamily="2" charset="0"/>
                <a:cs typeface="Times New Roman" panose="02020603050405020304" pitchFamily="18" charset="0"/>
              </a:rPr>
              <a:t> </a:t>
            </a:r>
            <a:r>
              <a:rPr lang="en-US" sz="2000" dirty="0" err="1">
                <a:latin typeface="Helvetica Neue Light" panose="02000403000000020004" pitchFamily="2" charset="0"/>
                <a:ea typeface="Helvetica Neue Light" panose="02000403000000020004" pitchFamily="2" charset="0"/>
                <a:cs typeface="Times New Roman" panose="02020603050405020304" pitchFamily="18" charset="0"/>
              </a:rPr>
              <a:t>Ecol</a:t>
            </a:r>
            <a:r>
              <a:rPr lang="en-US" sz="2000" dirty="0">
                <a:latin typeface="Helvetica Neue Light" panose="02000403000000020004" pitchFamily="2" charset="0"/>
                <a:ea typeface="Helvetica Neue Light" panose="02000403000000020004" pitchFamily="2" charset="0"/>
                <a:cs typeface="Times New Roman" panose="02020603050405020304" pitchFamily="18" charset="0"/>
              </a:rPr>
              <a:t> </a:t>
            </a:r>
            <a:r>
              <a:rPr lang="en-US" sz="2000" dirty="0" err="1">
                <a:latin typeface="Helvetica Neue Light" panose="02000403000000020004" pitchFamily="2" charset="0"/>
                <a:ea typeface="Helvetica Neue Light" panose="02000403000000020004" pitchFamily="2" charset="0"/>
                <a:cs typeface="Times New Roman" panose="02020603050405020304" pitchFamily="18" charset="0"/>
              </a:rPr>
              <a:t>Sociobiol</a:t>
            </a:r>
            <a:r>
              <a:rPr lang="en-US" sz="2000" dirty="0">
                <a:latin typeface="Helvetica Neue Light" panose="02000403000000020004" pitchFamily="2" charset="0"/>
                <a:ea typeface="Helvetica Neue Light" panose="02000403000000020004" pitchFamily="2" charset="0"/>
                <a:cs typeface="Times New Roman" panose="02020603050405020304" pitchFamily="18" charset="0"/>
              </a:rPr>
              <a:t> 63, 403 (2009). https://</a:t>
            </a:r>
            <a:r>
              <a:rPr lang="en-US" sz="2000" dirty="0" err="1">
                <a:latin typeface="Helvetica Neue Light" panose="02000403000000020004" pitchFamily="2" charset="0"/>
                <a:ea typeface="Helvetica Neue Light" panose="02000403000000020004" pitchFamily="2" charset="0"/>
                <a:cs typeface="Times New Roman" panose="02020603050405020304" pitchFamily="18" charset="0"/>
              </a:rPr>
              <a:t>doi.org</a:t>
            </a:r>
            <a:r>
              <a:rPr lang="en-US" sz="2000" dirty="0">
                <a:latin typeface="Helvetica Neue Light" panose="02000403000000020004" pitchFamily="2" charset="0"/>
                <a:ea typeface="Helvetica Neue Light" panose="02000403000000020004" pitchFamily="2" charset="0"/>
                <a:cs typeface="Times New Roman" panose="02020603050405020304" pitchFamily="18" charset="0"/>
              </a:rPr>
              <a:t>/10.1007/s00265-008-0674-5</a:t>
            </a:r>
          </a:p>
          <a:p>
            <a:endParaRPr lang="en-US" sz="2800" dirty="0">
              <a:latin typeface="Helvetica Neue Light" panose="02000403000000020004" pitchFamily="2" charset="0"/>
              <a:ea typeface="Helvetica Neue Light" panose="02000403000000020004" pitchFamily="2" charset="0"/>
              <a:cs typeface="Times New Roman" panose="02020603050405020304" pitchFamily="18" charset="0"/>
            </a:endParaRPr>
          </a:p>
        </p:txBody>
      </p:sp>
    </p:spTree>
    <p:extLst>
      <p:ext uri="{BB962C8B-B14F-4D97-AF65-F5344CB8AC3E}">
        <p14:creationId xmlns:p14="http://schemas.microsoft.com/office/powerpoint/2010/main" val="2042682582"/>
      </p:ext>
    </p:extLst>
  </p:cSld>
  <p:clrMapOvr>
    <a:masterClrMapping/>
  </p:clrMapOvr>
</p:sld>
</file>

<file path=ppt/theme/theme1.xml><?xml version="1.0" encoding="utf-8"?>
<a:theme xmlns:a="http://schemas.openxmlformats.org/drawingml/2006/main" name="36x48-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36x48-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8282</TotalTime>
  <Words>371</Words>
  <Application>Microsoft Macintosh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Arial Black</vt:lpstr>
      <vt:lpstr>Calibri</vt:lpstr>
      <vt:lpstr>HELVETICA NEUE LIGHT</vt:lpstr>
      <vt:lpstr>HELVETICA NEUE LIGHT</vt:lpstr>
      <vt:lpstr>Times New Roman</vt:lpstr>
      <vt:lpstr>Trebuchet MS</vt:lpstr>
      <vt:lpstr>36x48-Template - One center panel</vt:lpstr>
      <vt:lpstr>1_36x48-Template - One center panel</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Jeeva Gill</cp:lastModifiedBy>
  <cp:revision>170</cp:revision>
  <cp:lastPrinted>2022-03-21T22:06:57Z</cp:lastPrinted>
  <dcterms:created xsi:type="dcterms:W3CDTF">2012-02-03T19:11:35Z</dcterms:created>
  <dcterms:modified xsi:type="dcterms:W3CDTF">2022-03-24T21:47:39Z</dcterms:modified>
</cp:coreProperties>
</file>